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60" r:id="rId2"/>
    <p:sldId id="262" r:id="rId3"/>
    <p:sldId id="404" r:id="rId4"/>
    <p:sldId id="405" r:id="rId5"/>
    <p:sldId id="258" r:id="rId6"/>
    <p:sldId id="406" r:id="rId7"/>
    <p:sldId id="350" r:id="rId8"/>
    <p:sldId id="408" r:id="rId9"/>
    <p:sldId id="411" r:id="rId10"/>
    <p:sldId id="412" r:id="rId11"/>
    <p:sldId id="413" r:id="rId12"/>
    <p:sldId id="415" r:id="rId13"/>
    <p:sldId id="407" r:id="rId14"/>
    <p:sldId id="409" r:id="rId15"/>
    <p:sldId id="410" r:id="rId16"/>
    <p:sldId id="261" r:id="rId17"/>
    <p:sldId id="414" r:id="rId18"/>
    <p:sldId id="399" r:id="rId19"/>
    <p:sldId id="401" r:id="rId20"/>
    <p:sldId id="400" r:id="rId21"/>
    <p:sldId id="40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01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&#1052;&#1086;&#1080;%20&#1076;&#1086;&#1082;&#1091;&#1084;&#1077;&#1085;&#1090;&#1099;%20-%202021\&#1040;&#1085;&#1072;&#1083;&#1080;&#1090;&#1080;&#1082;&#1072;\&#1057;&#1074;&#1086;&#1076;&#1085;&#1099;&#1077;%20&#1076;&#1072;&#1085;&#1085;&#1099;&#1077;\&#1054;&#1089;&#1085;&#1086;&#1074;&#1085;&#1099;&#1077;%20&#1087;&#1086;&#1082;&#1072;&#1079;&#1072;&#1090;&#1077;&#1083;&#1080;%202020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CO%20User\AppData\Local\Temp\Rar$DIa4116.40409\&#1053;&#1072;&#1094;%20&#1089;&#1095;&#1077;&#1090;&#1072;%20%202015-2019%20&#1075;&#1082;&#1101;&#1076;-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G:\&#1052;&#1086;&#1080;%20&#1076;&#1086;&#1082;&#1091;&#1084;&#1077;&#1085;&#1090;&#1099;%20-%202021\&#1040;&#1085;&#1072;&#1083;&#1080;&#1090;&#1080;&#1082;&#1072;\&#1057;&#1074;&#1086;&#1076;&#1085;&#1099;&#1077;%20&#1076;&#1072;&#1085;&#1085;&#1099;&#1077;\&#1054;&#1089;&#1085;&#1086;&#1074;&#1085;&#1099;&#1077;%20&#1087;&#1086;&#1082;&#1072;&#1079;&#1072;&#1090;&#1077;&#1083;&#1080;%20202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2;&#1086;&#1080;%20&#1076;&#1086;&#1082;&#1091;&#1084;&#1077;&#1085;&#1090;&#1099;%20-%202021\&#1040;&#1085;&#1072;&#1083;&#1080;&#1090;&#1080;&#1082;&#1072;\&#1057;&#1074;&#1086;&#1076;&#1085;&#1099;&#1077;%20&#1076;&#1072;&#1085;&#1085;&#1099;&#1077;\&#1054;&#1089;&#1085;&#1086;&#1074;&#1085;&#1099;&#1077;%20&#1087;&#1086;&#1082;&#1072;&#1079;&#1072;&#1090;&#1077;&#1083;&#1080;%20202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2;&#1086;&#1080;%20&#1076;&#1086;&#1082;&#1091;&#1084;&#1077;&#1085;&#1090;&#1099;%20-%202021\&#1040;&#1085;&#1072;&#1083;&#1080;&#1090;&#1080;&#1082;&#1072;\&#1057;&#1074;&#1086;&#1076;&#1085;&#1099;&#1077;%20&#1076;&#1072;&#1085;&#1085;&#1099;&#1077;\&#1054;&#1089;&#1085;&#1086;&#1074;&#1085;&#1099;&#1077;%20&#1087;&#1086;&#1082;&#1072;&#1079;&#1072;&#1090;&#1077;&#1083;&#1080;%202020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2;&#1086;&#1080;%20&#1076;&#1086;&#1082;&#1091;&#1084;&#1077;&#1085;&#1090;&#1099;%20-%202021\&#1040;&#1085;&#1072;&#1083;&#1080;&#1090;&#1080;&#1082;&#1072;\&#1057;&#1074;&#1086;&#1076;&#1085;&#1099;&#1077;%20&#1076;&#1072;&#1085;&#1085;&#1099;&#1077;\&#1054;&#1089;&#1085;&#1086;&#1074;&#1085;&#1099;&#1077;%20&#1087;&#1086;&#1082;&#1072;&#1079;&#1072;&#1090;&#1077;&#1083;&#1080;%202020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0;&#1090;&#1072;&#1073;&#1072;&#1077;&#1074;%20&#1069;&#1088;&#1083;&#1072;&#1085;\&#1044;&#1086;&#1082;&#1091;&#1084;&#1077;&#1085;&#1090;&#1099;%20&#1101;&#1082;&#1086;&#1085;&#1086;&#1084;%20&#1086;&#1090;&#1076;&#1077;&#1083;&#1072;\&#1043;&#1086;&#1088;&#1086;&#1076;&#1089;&#1082;&#1080;&#1077;%20&#1089;&#1083;&#1091;&#1078;&#1073;&#1099;\&#1043;&#1086;&#1088;&#1092;&#1080;&#1085;\&#1041;&#1102;&#1076;&#1078;&#1077;&#1090;\&#1041;&#1102;&#1076;&#1078;&#1077;&#1090;%20&#1075;.&#1054;&#1096;\&#1041;&#1102;&#1076;&#1078;&#1077;&#1090;%202021\&#1050;&#1086;&#1086;&#1084;&#1076;&#1091;&#1082;%20&#1091;&#1075;&#1091;&#1091;\&#1050;&#1086;&#1086;&#1084;&#1076;&#1091;&#1082;%20&#1091;&#1075;&#1091;&#1091;%20&#1084;&#1072;&#1090;&#1077;&#1088;&#1080;&#1072;&#1083;&#1099;\&#1041;&#1102;&#1076;&#1078;&#1077;&#1090;%20&#1076;&#1080;&#1072;&#1075;&#1088;&#1072;&#1084;&#1084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2;&#1086;&#1080;%20&#1076;&#1086;&#1082;&#1091;&#1084;&#1077;&#1085;&#1090;&#1099;%20-%202021\&#1040;&#1085;&#1072;&#1083;&#1080;&#1090;&#1080;&#1082;&#1072;\&#1057;&#1074;&#1086;&#1076;&#1085;&#1099;&#1077;%20&#1076;&#1072;&#1085;&#1085;&#1099;&#1077;\&#1054;&#1089;&#1085;&#1086;&#1074;&#1085;&#1099;&#1077;%20&#1087;&#1086;&#1082;&#1072;&#1079;&#1072;&#1090;&#1077;&#1083;&#1080;%202020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443864229765013E-2"/>
          <c:y val="0.16760392215124054"/>
          <c:w val="0.96083550913838123"/>
          <c:h val="0.7238425196850393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8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'Янв.-декаб.'!$D$4:$G$4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'Янв.-декаб.'!$D$9:$G$9</c:f>
              <c:numCache>
                <c:formatCode>#,##0.0</c:formatCode>
                <c:ptCount val="4"/>
                <c:pt idx="0">
                  <c:v>25.2</c:v>
                </c:pt>
                <c:pt idx="1">
                  <c:v>30.4</c:v>
                </c:pt>
                <c:pt idx="2">
                  <c:v>32.4</c:v>
                </c:pt>
                <c:pt idx="3">
                  <c:v>34.200000000000003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C1-4D78-ACB0-0779A9E109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449280"/>
        <c:axId val="120456320"/>
      </c:barChart>
      <c:catAx>
        <c:axId val="120449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800" b="1">
                <a:solidFill>
                  <a:srgbClr val="C00000"/>
                </a:solidFill>
              </a:defRPr>
            </a:pPr>
            <a:endParaRPr lang="ru-RU"/>
          </a:p>
        </c:txPr>
        <c:crossAx val="120456320"/>
        <c:crosses val="autoZero"/>
        <c:auto val="1"/>
        <c:lblAlgn val="ctr"/>
        <c:lblOffset val="100"/>
        <c:noMultiLvlLbl val="0"/>
      </c:catAx>
      <c:valAx>
        <c:axId val="12045632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0449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>
                <a:solidFill>
                  <a:schemeClr val="accent2">
                    <a:lumMod val="50000"/>
                  </a:schemeClr>
                </a:solidFill>
              </a:defRPr>
            </a:pPr>
            <a:r>
              <a:rPr lang="ru-RU" sz="3200" b="1" i="0" u="none" strike="noStrike" baseline="0" dirty="0">
                <a:effectLst/>
              </a:rPr>
              <a:t>Сумма средств, направленных на реализацию проектов по принципу софинансирования, млн.сомов</a:t>
            </a:r>
            <a:endParaRPr lang="ru-RU" sz="3200" dirty="0">
              <a:solidFill>
                <a:schemeClr val="accent2">
                  <a:lumMod val="50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2639394685039371"/>
          <c:y val="1.64582752514787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98170662307159E-2"/>
          <c:y val="0.33447293037182052"/>
          <c:w val="0.95601829337692845"/>
          <c:h val="0.548226115245649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6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'Годовые показатели'!$D$4:$H$4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'Годовые показатели'!$D$10:$H$10</c:f>
              <c:numCache>
                <c:formatCode>#,##0.0</c:formatCode>
                <c:ptCount val="5"/>
                <c:pt idx="0">
                  <c:v>47.1</c:v>
                </c:pt>
                <c:pt idx="1">
                  <c:v>31.5</c:v>
                </c:pt>
                <c:pt idx="2">
                  <c:v>46.5</c:v>
                </c:pt>
                <c:pt idx="3">
                  <c:v>30.1</c:v>
                </c:pt>
                <c:pt idx="4">
                  <c:v>32.1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0D-4345-AF0F-B55EDD2ACD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3059200"/>
        <c:axId val="123070336"/>
      </c:barChart>
      <c:catAx>
        <c:axId val="123059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3200" b="1">
                <a:solidFill>
                  <a:srgbClr val="C00000"/>
                </a:solidFill>
              </a:defRPr>
            </a:pPr>
            <a:endParaRPr lang="ru-RU"/>
          </a:p>
        </c:txPr>
        <c:crossAx val="123070336"/>
        <c:crosses val="autoZero"/>
        <c:auto val="1"/>
        <c:lblAlgn val="ctr"/>
        <c:lblOffset val="100"/>
        <c:noMultiLvlLbl val="0"/>
      </c:catAx>
      <c:valAx>
        <c:axId val="12307033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30592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i="0" u="none" strike="noStrike" baseline="0">
                <a:solidFill>
                  <a:schemeClr val="accent6">
                    <a:lumMod val="50000"/>
                  </a:schemeClr>
                </a:solidFill>
                <a:effectLst/>
              </a:rPr>
              <a:t>Структура валового регионального продукта за 2019 год</a:t>
            </a:r>
            <a:endParaRPr lang="ru-RU" sz="3200" b="1">
              <a:solidFill>
                <a:schemeClr val="accent6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20-4C8D-98F8-34AA4D913C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20-4C8D-98F8-34AA4D913C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20-4C8D-98F8-34AA4D913C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20-4C8D-98F8-34AA4D913CA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20-4C8D-98F8-34AA4D913CAC}"/>
              </c:ext>
            </c:extLst>
          </c:dPt>
          <c:dLbls>
            <c:dLbl>
              <c:idx val="0"/>
              <c:layout>
                <c:manualLayout>
                  <c:x val="0.23160083114610663"/>
                  <c:y val="0.167824074074074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20-4C8D-98F8-34AA4D913CAC}"/>
                </c:ext>
              </c:extLst>
            </c:dLbl>
            <c:dLbl>
              <c:idx val="1"/>
              <c:layout>
                <c:manualLayout>
                  <c:x val="0.15172113561588474"/>
                  <c:y val="0.34665752366539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20-4C8D-98F8-34AA4D913CAC}"/>
                </c:ext>
              </c:extLst>
            </c:dLbl>
            <c:dLbl>
              <c:idx val="2"/>
              <c:layout>
                <c:manualLayout>
                  <c:x val="-0.11857242439941304"/>
                  <c:y val="-0.1769068280879303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20-4C8D-98F8-34AA4D913CAC}"/>
                </c:ext>
              </c:extLst>
            </c:dLbl>
            <c:dLbl>
              <c:idx val="3"/>
              <c:layout>
                <c:manualLayout>
                  <c:x val="-4.6748272897165842E-2"/>
                  <c:y val="3.15553348624214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20-4C8D-98F8-34AA4D913CAC}"/>
                </c:ext>
              </c:extLst>
            </c:dLbl>
            <c:dLbl>
              <c:idx val="4"/>
              <c:layout>
                <c:manualLayout>
                  <c:x val="-0.1731373578302712"/>
                  <c:y val="0.117069845435987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320-4C8D-98F8-34AA4D913C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'(г.Ош)'!$H$75:$H$79</c:f>
              <c:strCache>
                <c:ptCount val="5"/>
                <c:pt idx="0">
                  <c:v>Сельское хозяйство и промышленность</c:v>
                </c:pt>
                <c:pt idx="1">
                  <c:v>Строительство </c:v>
                </c:pt>
                <c:pt idx="2">
                  <c:v>Сфера торговли и услуг</c:v>
                </c:pt>
                <c:pt idx="3">
                  <c:v>Прочая деятельность</c:v>
                </c:pt>
                <c:pt idx="4">
                  <c:v>Чистые налоги на продукты </c:v>
                </c:pt>
              </c:strCache>
            </c:strRef>
          </c:cat>
          <c:val>
            <c:numRef>
              <c:f>'(г.Ош)'!$I$75:$I$79</c:f>
              <c:numCache>
                <c:formatCode>#,##0.0</c:formatCode>
                <c:ptCount val="5"/>
                <c:pt idx="0">
                  <c:v>2702</c:v>
                </c:pt>
                <c:pt idx="1">
                  <c:v>2971.3</c:v>
                </c:pt>
                <c:pt idx="2">
                  <c:v>17775.7</c:v>
                </c:pt>
                <c:pt idx="3">
                  <c:v>5935</c:v>
                </c:pt>
                <c:pt idx="4">
                  <c:v>4865.1000000000004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20-4C8D-98F8-34AA4D913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59867254813044E-2"/>
          <c:y val="0.2597358490566038"/>
          <c:w val="0.96932349424908271"/>
          <c:h val="0.619410785915911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'Янв.-декаб.'!$D$4:$H$4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'Янв.-декаб.'!$D$11:$H$11</c:f>
              <c:numCache>
                <c:formatCode>#,##0.0</c:formatCode>
                <c:ptCount val="5"/>
                <c:pt idx="0">
                  <c:v>3443.3</c:v>
                </c:pt>
                <c:pt idx="1">
                  <c:v>4300.2</c:v>
                </c:pt>
                <c:pt idx="2">
                  <c:v>4549.6000000000004</c:v>
                </c:pt>
                <c:pt idx="3">
                  <c:v>4703.1000000000004</c:v>
                </c:pt>
                <c:pt idx="4">
                  <c:v>4448.5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F5-439A-B54D-BBCA5A6D00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9724032"/>
        <c:axId val="109726720"/>
      </c:barChart>
      <c:catAx>
        <c:axId val="109724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3200" b="1"/>
            </a:pPr>
            <a:endParaRPr lang="ru-RU"/>
          </a:p>
        </c:txPr>
        <c:crossAx val="109726720"/>
        <c:crosses val="autoZero"/>
        <c:auto val="1"/>
        <c:lblAlgn val="ctr"/>
        <c:lblOffset val="100"/>
        <c:noMultiLvlLbl val="0"/>
      </c:catAx>
      <c:valAx>
        <c:axId val="10972672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09724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2000"/>
            </a:pPr>
            <a:r>
              <a:rPr lang="ru-RU" sz="2800" b="1" i="0" baseline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Поступление иностранных инвестиций, </a:t>
            </a:r>
            <a:r>
              <a:rPr lang="ru-RU" sz="2800" b="1" i="0" baseline="0" dirty="0" err="1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млн.долл.США</a:t>
            </a:r>
            <a:endParaRPr lang="ru-RU" sz="280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3090474326986429"/>
          <c:y val="1.076723400310340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5779218774123824E-2"/>
          <c:y val="0.26220952380952384"/>
          <c:w val="0.95422078122587617"/>
          <c:h val="0.608167079115110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 b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'Янв.-декаб.'!$D$4:$H$4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'Янв.-декаб.'!$D$19:$H$19</c:f>
              <c:numCache>
                <c:formatCode>#,##0.0</c:formatCode>
                <c:ptCount val="5"/>
                <c:pt idx="0">
                  <c:v>30.6</c:v>
                </c:pt>
                <c:pt idx="1">
                  <c:v>34.5</c:v>
                </c:pt>
                <c:pt idx="2">
                  <c:v>24.5</c:v>
                </c:pt>
                <c:pt idx="3">
                  <c:v>38</c:v>
                </c:pt>
                <c:pt idx="4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F-40FB-AF34-8AAA917E60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8210944"/>
        <c:axId val="118213632"/>
      </c:barChart>
      <c:catAx>
        <c:axId val="118210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800" b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ru-RU"/>
          </a:p>
        </c:txPr>
        <c:crossAx val="118213632"/>
        <c:crosses val="autoZero"/>
        <c:auto val="1"/>
        <c:lblAlgn val="ctr"/>
        <c:lblOffset val="100"/>
        <c:noMultiLvlLbl val="0"/>
      </c:catAx>
      <c:valAx>
        <c:axId val="11821363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18210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600"/>
            </a:pPr>
            <a:r>
              <a:rPr lang="ru-RU" sz="2800" b="1" i="0" baseline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Налоговые и неналоговые поступления государственного бюджета, млн.сомов</a:t>
            </a:r>
            <a:endParaRPr lang="ru-RU" sz="280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3640469533047081"/>
          <c:y val="3.344299224501699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864046144429577E-2"/>
          <c:y val="0.19295236904910695"/>
          <c:w val="0.95513595385557037"/>
          <c:h val="0.68284440635396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'Янв.-декаб.'!$D$4:$H$4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'Янв.-декаб.'!$D$41:$H$41</c:f>
              <c:numCache>
                <c:formatCode>#,##0.0</c:formatCode>
                <c:ptCount val="5"/>
                <c:pt idx="0">
                  <c:v>4005.5</c:v>
                </c:pt>
                <c:pt idx="1">
                  <c:v>4651</c:v>
                </c:pt>
                <c:pt idx="2">
                  <c:v>4721.6000000000004</c:v>
                </c:pt>
                <c:pt idx="3">
                  <c:v>5622.1</c:v>
                </c:pt>
                <c:pt idx="4">
                  <c:v>5795.2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9-40B3-BF8E-87406A3780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2047104"/>
        <c:axId val="122050048"/>
      </c:barChart>
      <c:catAx>
        <c:axId val="12204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3200" b="1">
                <a:solidFill>
                  <a:srgbClr val="C00000"/>
                </a:solidFill>
              </a:defRPr>
            </a:pPr>
            <a:endParaRPr lang="ru-RU"/>
          </a:p>
        </c:txPr>
        <c:crossAx val="122050048"/>
        <c:crosses val="autoZero"/>
        <c:auto val="1"/>
        <c:lblAlgn val="ctr"/>
        <c:lblOffset val="100"/>
        <c:noMultiLvlLbl val="0"/>
      </c:catAx>
      <c:valAx>
        <c:axId val="12205004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2047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800"/>
            </a:pPr>
            <a:r>
              <a:rPr lang="ru-RU" sz="2800" b="1" i="0" baseline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Налоговые и неналоговые поступления местного бюджета, млн.сомов</a:t>
            </a:r>
            <a:endParaRPr lang="ru-RU" sz="240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4443472875780519"/>
          <c:y val="2.825101874993254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920380353244284E-2"/>
          <c:y val="0.28280683780698418"/>
          <c:w val="0.95246763996813144"/>
          <c:h val="0.609289289582296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'Янв.-декаб.'!$D$4:$H$4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'Янв.-декаб.'!$D$45:$H$45</c:f>
              <c:numCache>
                <c:formatCode>#,##0.0</c:formatCode>
                <c:ptCount val="5"/>
                <c:pt idx="0">
                  <c:v>847.4</c:v>
                </c:pt>
                <c:pt idx="1">
                  <c:v>813.5</c:v>
                </c:pt>
                <c:pt idx="2">
                  <c:v>906.1</c:v>
                </c:pt>
                <c:pt idx="3">
                  <c:v>1134.8</c:v>
                </c:pt>
                <c:pt idx="4">
                  <c:v>1056.5999999999999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9D-40B8-84C5-B8EFA0A91C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391360"/>
        <c:axId val="121427072"/>
      </c:barChart>
      <c:catAx>
        <c:axId val="121391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C00000"/>
                </a:solidFill>
              </a:defRPr>
            </a:pPr>
            <a:endParaRPr lang="ru-RU"/>
          </a:p>
        </c:txPr>
        <c:crossAx val="121427072"/>
        <c:crosses val="autoZero"/>
        <c:auto val="1"/>
        <c:lblAlgn val="ctr"/>
        <c:lblOffset val="100"/>
        <c:noMultiLvlLbl val="0"/>
      </c:catAx>
      <c:valAx>
        <c:axId val="12142707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1391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6F9-4A37-9B6C-42C958599B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6F9-4A37-9B6C-42C958599BF1}"/>
              </c:ext>
            </c:extLst>
          </c:dPt>
          <c:dPt>
            <c:idx val="2"/>
            <c:bubble3D val="0"/>
            <c:explosion val="2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6F9-4A37-9B6C-42C958599BF1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6F9-4A37-9B6C-42C958599BF1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6F9-4A37-9B6C-42C958599BF1}"/>
              </c:ext>
            </c:extLst>
          </c:dPt>
          <c:dPt>
            <c:idx val="5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6F9-4A37-9B6C-42C958599BF1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6F9-4A37-9B6C-42C958599BF1}"/>
              </c:ext>
            </c:extLst>
          </c:dPt>
          <c:dLbls>
            <c:dLbl>
              <c:idx val="0"/>
              <c:layout>
                <c:manualLayout>
                  <c:x val="-4.479603276403632E-2"/>
                  <c:y val="-5.203816775305027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Госуслуги – 301,5 </a:t>
                    </a:r>
                    <a:r>
                      <a:rPr lang="ru-RU" dirty="0" err="1"/>
                      <a:t>млн.с</a:t>
                    </a:r>
                    <a:r>
                      <a:rPr lang="ru-RU" dirty="0"/>
                      <a:t>. (</a:t>
                    </a:r>
                    <a:r>
                      <a:rPr lang="ru-RU" baseline="0" dirty="0"/>
                      <a:t>22,2%)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F9-4A37-9B6C-42C958599BF1}"/>
                </c:ext>
              </c:extLst>
            </c:dLbl>
            <c:dLbl>
              <c:idx val="1"/>
              <c:layout>
                <c:manualLayout>
                  <c:x val="-1.1757816992751797E-16"/>
                  <c:y val="-0.1005160385527939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Оборона</a:t>
                    </a:r>
                    <a:r>
                      <a:rPr lang="ru-RU" baseline="0" dirty="0"/>
                      <a:t> – 6,0 </a:t>
                    </a:r>
                    <a:r>
                      <a:rPr lang="ru-RU" baseline="0" dirty="0" err="1"/>
                      <a:t>млн.с</a:t>
                    </a:r>
                    <a:r>
                      <a:rPr lang="ru-RU" baseline="0" dirty="0"/>
                      <a:t>. (0,4%)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F9-4A37-9B6C-42C958599BF1}"/>
                </c:ext>
              </c:extLst>
            </c:dLbl>
            <c:dLbl>
              <c:idx val="2"/>
              <c:layout>
                <c:manualLayout>
                  <c:x val="-1.9822292472553554E-3"/>
                  <c:y val="0.21292573275724319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Экономические вопросы – 153,2 </a:t>
                    </a:r>
                    <a:r>
                      <a:rPr lang="ru-RU" dirty="0" err="1"/>
                      <a:t>млн.с</a:t>
                    </a:r>
                    <a:r>
                      <a:rPr lang="ru-RU" dirty="0"/>
                      <a:t>.</a:t>
                    </a:r>
                    <a:r>
                      <a:rPr lang="ru-RU" baseline="0" dirty="0"/>
                      <a:t> (11,3%)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F9-4A37-9B6C-42C958599BF1}"/>
                </c:ext>
              </c:extLst>
            </c:dLbl>
            <c:dLbl>
              <c:idx val="3"/>
              <c:layout>
                <c:manualLayout>
                  <c:x val="0.1406737635212249"/>
                  <c:y val="-2.426290533928498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Коммунальное хозяйство</a:t>
                    </a:r>
                    <a:r>
                      <a:rPr lang="ru-RU" baseline="0" dirty="0"/>
                      <a:t> - 403,0 </a:t>
                    </a:r>
                    <a:r>
                      <a:rPr lang="ru-RU" baseline="0" dirty="0" err="1"/>
                      <a:t>млн.с</a:t>
                    </a:r>
                    <a:r>
                      <a:rPr lang="ru-RU" baseline="0" dirty="0"/>
                      <a:t>. (29,8%)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F9-4A37-9B6C-42C958599BF1}"/>
                </c:ext>
              </c:extLst>
            </c:dLbl>
            <c:dLbl>
              <c:idx val="4"/>
              <c:layout>
                <c:manualLayout>
                  <c:x val="1.786139923846845E-2"/>
                  <c:y val="0.2035814513760267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 и спорт – 83,0 </a:t>
                    </a:r>
                    <a:r>
                      <a:rPr lang="ru-RU" dirty="0" err="1"/>
                      <a:t>млн.с</a:t>
                    </a:r>
                    <a:r>
                      <a:rPr lang="ru-RU" dirty="0"/>
                      <a:t>. (</a:t>
                    </a:r>
                    <a:r>
                      <a:rPr lang="ru-RU" baseline="0" dirty="0"/>
                      <a:t>6,1%)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F9-4A37-9B6C-42C958599BF1}"/>
                </c:ext>
              </c:extLst>
            </c:dLbl>
            <c:dLbl>
              <c:idx val="5"/>
              <c:layout>
                <c:manualLayout>
                  <c:x val="-3.823969053943501E-2"/>
                  <c:y val="-0.1328010738532857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Образование -</a:t>
                    </a:r>
                  </a:p>
                  <a:p>
                    <a:r>
                      <a:rPr lang="ru-RU" baseline="0" dirty="0"/>
                      <a:t>396,4 </a:t>
                    </a:r>
                    <a:r>
                      <a:rPr lang="ru-RU" baseline="0" dirty="0" err="1"/>
                      <a:t>млн.с</a:t>
                    </a:r>
                    <a:r>
                      <a:rPr lang="ru-RU" baseline="0" dirty="0"/>
                      <a:t>. (29,1%)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F9-4A37-9B6C-42C958599BF1}"/>
                </c:ext>
              </c:extLst>
            </c:dLbl>
            <c:dLbl>
              <c:idx val="6"/>
              <c:layout>
                <c:manualLayout>
                  <c:x val="-0.1540616118637344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защита </a:t>
                    </a:r>
                    <a:r>
                      <a:rPr lang="ru-RU" baseline="0" dirty="0"/>
                      <a:t>– 14,6 </a:t>
                    </a:r>
                    <a:r>
                      <a:rPr lang="ru-RU" baseline="0" dirty="0" err="1"/>
                      <a:t>млн.с</a:t>
                    </a:r>
                    <a:r>
                      <a:rPr lang="ru-RU" baseline="0" dirty="0"/>
                      <a:t>. (1,1%)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6F9-4A37-9B6C-42C958599B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Лист3!$A$1:$A$7</c:f>
              <c:strCache>
                <c:ptCount val="7"/>
                <c:pt idx="0">
                  <c:v>жалпы багыттагы мамлекеттик кызматтар</c:v>
                </c:pt>
                <c:pt idx="1">
                  <c:v>коргонуу тармагы</c:v>
                </c:pt>
                <c:pt idx="2">
                  <c:v>экономикалык маселелер</c:v>
                </c:pt>
                <c:pt idx="3">
                  <c:v>турак жай жана коммуналдык чарба</c:v>
                </c:pt>
                <c:pt idx="4">
                  <c:v>маданият жана спорт тармагы</c:v>
                </c:pt>
                <c:pt idx="5">
                  <c:v>билим берүү тармагы</c:v>
                </c:pt>
                <c:pt idx="6">
                  <c:v>социалдык коргоо тармагы </c:v>
                </c:pt>
              </c:strCache>
            </c:strRef>
          </c:cat>
          <c:val>
            <c:numRef>
              <c:f>Лист3!$G$1:$G$7</c:f>
              <c:numCache>
                <c:formatCode>General</c:formatCode>
                <c:ptCount val="7"/>
                <c:pt idx="0">
                  <c:v>22.3</c:v>
                </c:pt>
                <c:pt idx="1">
                  <c:v>0.4</c:v>
                </c:pt>
                <c:pt idx="2">
                  <c:v>10.8</c:v>
                </c:pt>
                <c:pt idx="3">
                  <c:v>30.3</c:v>
                </c:pt>
                <c:pt idx="4">
                  <c:v>5.9</c:v>
                </c:pt>
                <c:pt idx="5">
                  <c:v>29.2</c:v>
                </c:pt>
                <c:pt idx="6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6F9-4A37-9B6C-42C958599BF1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B6F9-4A37-9B6C-42C958599B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B6F9-4A37-9B6C-42C958599B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B6F9-4A37-9B6C-42C958599BF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B6F9-4A37-9B6C-42C958599BF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B6F9-4A37-9B6C-42C958599BF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B6F9-4A37-9B6C-42C958599BF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B6F9-4A37-9B6C-42C958599B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Лист3!$A$1:$A$7</c:f>
              <c:strCache>
                <c:ptCount val="7"/>
                <c:pt idx="0">
                  <c:v>жалпы багыттагы мамлекеттик кызматтар</c:v>
                </c:pt>
                <c:pt idx="1">
                  <c:v>коргонуу тармагы</c:v>
                </c:pt>
                <c:pt idx="2">
                  <c:v>экономикалык маселелер</c:v>
                </c:pt>
                <c:pt idx="3">
                  <c:v>турак жай жана коммуналдык чарба</c:v>
                </c:pt>
                <c:pt idx="4">
                  <c:v>маданият жана спорт тармагы</c:v>
                </c:pt>
                <c:pt idx="5">
                  <c:v>билим берүү тармагы</c:v>
                </c:pt>
                <c:pt idx="6">
                  <c:v>социалдык коргоо тармагы </c:v>
                </c:pt>
              </c:strCache>
            </c:strRef>
          </c:cat>
          <c:val>
            <c:numRef>
              <c:f>Лист3!$H$1:$H$7</c:f>
              <c:numCache>
                <c:formatCode>0.0</c:formatCode>
                <c:ptCount val="7"/>
                <c:pt idx="0">
                  <c:v>301401.09999999998</c:v>
                </c:pt>
                <c:pt idx="1">
                  <c:v>5681.3</c:v>
                </c:pt>
                <c:pt idx="2">
                  <c:v>145998.1</c:v>
                </c:pt>
                <c:pt idx="3">
                  <c:v>409251</c:v>
                </c:pt>
                <c:pt idx="4">
                  <c:v>80247</c:v>
                </c:pt>
                <c:pt idx="5">
                  <c:v>394393.59999999998</c:v>
                </c:pt>
                <c:pt idx="6">
                  <c:v>14627.9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B6F9-4A37-9B6C-42C958599BF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400" b="1" i="0" baseline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Средства, выделяемые на капитальное строительство объектов из средств местного бюджета, млн.сомов</a:t>
            </a:r>
            <a:endParaRPr lang="ru-RU" sz="280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3709805800711938"/>
          <c:y val="2.604274118445979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98170662307159E-2"/>
          <c:y val="0.13960509904427104"/>
          <c:w val="0.95601829337692845"/>
          <c:h val="0.743093942796027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'Годовые показатели'!$D$4:$H$4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'Годовые показатели'!$D$6:$H$6</c:f>
              <c:numCache>
                <c:formatCode>#,##0.0</c:formatCode>
                <c:ptCount val="5"/>
                <c:pt idx="0">
                  <c:v>86.5</c:v>
                </c:pt>
                <c:pt idx="1">
                  <c:v>146</c:v>
                </c:pt>
                <c:pt idx="2">
                  <c:v>75.2</c:v>
                </c:pt>
                <c:pt idx="3">
                  <c:v>126.8</c:v>
                </c:pt>
                <c:pt idx="4">
                  <c:v>203.6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0D-4F79-91D5-8060E20688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151040"/>
        <c:axId val="120182656"/>
      </c:barChart>
      <c:catAx>
        <c:axId val="120151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ru-RU"/>
          </a:p>
        </c:txPr>
        <c:crossAx val="120182656"/>
        <c:crosses val="autoZero"/>
        <c:auto val="1"/>
        <c:lblAlgn val="ctr"/>
        <c:lblOffset val="100"/>
        <c:noMultiLvlLbl val="0"/>
      </c:catAx>
      <c:valAx>
        <c:axId val="12018265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0151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4400">
                <a:solidFill>
                  <a:schemeClr val="accent2">
                    <a:lumMod val="50000"/>
                  </a:schemeClr>
                </a:solidFill>
              </a:defRPr>
            </a:pPr>
            <a:r>
              <a:rPr lang="ru-RU" sz="4400" b="1" i="0" baseline="0" dirty="0">
                <a:solidFill>
                  <a:schemeClr val="accent2">
                    <a:lumMod val="50000"/>
                  </a:schemeClr>
                </a:solidFill>
                <a:effectLst/>
              </a:rPr>
              <a:t>Количество реализованных проектов по принципу софинансирования, ед.</a:t>
            </a:r>
            <a:endParaRPr lang="ru-RU" sz="4400" dirty="0">
              <a:solidFill>
                <a:schemeClr val="accent2">
                  <a:lumMod val="50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4991833917634456"/>
          <c:y val="1.4544316303968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98170662307159E-2"/>
          <c:y val="0.33447293037182052"/>
          <c:w val="0.95601829337692845"/>
          <c:h val="0.548226115245649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8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'Годовые показатели'!$D$4:$H$4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'Годовые показатели'!$D$9:$H$9</c:f>
              <c:numCache>
                <c:formatCode>#,##0</c:formatCode>
                <c:ptCount val="5"/>
                <c:pt idx="0">
                  <c:v>127</c:v>
                </c:pt>
                <c:pt idx="1">
                  <c:v>73</c:v>
                </c:pt>
                <c:pt idx="2">
                  <c:v>91</c:v>
                </c:pt>
                <c:pt idx="3">
                  <c:v>119</c:v>
                </c:pt>
                <c:pt idx="4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88-4B4F-8B5D-B835FE7062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3024512"/>
        <c:axId val="123052032"/>
      </c:barChart>
      <c:catAx>
        <c:axId val="123024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3200" b="1">
                <a:solidFill>
                  <a:srgbClr val="C00000"/>
                </a:solidFill>
              </a:defRPr>
            </a:pPr>
            <a:endParaRPr lang="ru-RU"/>
          </a:p>
        </c:txPr>
        <c:crossAx val="123052032"/>
        <c:crosses val="autoZero"/>
        <c:auto val="1"/>
        <c:lblAlgn val="ctr"/>
        <c:lblOffset val="100"/>
        <c:noMultiLvlLbl val="0"/>
      </c:catAx>
      <c:valAx>
        <c:axId val="1230520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230245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0.085</cdr:y>
    </cdr:from>
    <cdr:to>
      <cdr:x>1</cdr:x>
      <cdr:y>0.18907</cdr:y>
    </cdr:to>
    <cdr:sp macro="" textlink="">
      <cdr:nvSpPr>
        <cdr:cNvPr id="2" name="Заголовок 1">
          <a:extLst xmlns:a="http://schemas.openxmlformats.org/drawingml/2006/main">
            <a:ext uri="{FF2B5EF4-FFF2-40B4-BE49-F238E27FC236}">
              <a16:creationId xmlns:a16="http://schemas.microsoft.com/office/drawing/2014/main" id="{FE2E2899-B749-4386-A9B5-4E2250E1C529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582930"/>
          <a:ext cx="12192000" cy="713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ru-RU" sz="3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Валовой региональный продукт, млрд.сомов</a:t>
          </a:r>
        </a:p>
        <a:p xmlns:a="http://schemas.openxmlformats.org/drawingml/2006/main">
          <a:pPr algn="ctr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Удельный вес по республике – 5,5%; Темп роста за 2019 год – 102,2%.</a:t>
          </a:r>
        </a:p>
        <a:p xmlns:a="http://schemas.openxmlformats.org/drawingml/2006/main">
          <a:pPr algn="ctr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ru-RU" sz="1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 xmlns:a="http://schemas.openxmlformats.org/drawingml/2006/main">
          <a:pPr algn="ctr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ru-RU" sz="3600" dirty="0">
            <a:solidFill>
              <a:srgbClr val="C0000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0.10225</cdr:y>
    </cdr:from>
    <cdr:to>
      <cdr:x>1</cdr:x>
      <cdr:y>0.21742</cdr:y>
    </cdr:to>
    <cdr:sp macro="" textlink="">
      <cdr:nvSpPr>
        <cdr:cNvPr id="2" name="Заголовок 1">
          <a:extLst xmlns:a="http://schemas.openxmlformats.org/drawingml/2006/main">
            <a:ext uri="{FF2B5EF4-FFF2-40B4-BE49-F238E27FC236}">
              <a16:creationId xmlns:a16="http://schemas.microsoft.com/office/drawing/2014/main" id="{1D9749ED-25B8-4BB7-9777-CCE740883B0B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633730"/>
          <a:ext cx="11394440" cy="713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ru-RU" sz="32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Объем промышленной продукции, млн.сомов</a:t>
          </a:r>
        </a:p>
        <a:p xmlns:a="http://schemas.openxmlformats.org/drawingml/2006/main">
          <a:pPr algn="ctr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Удельный вес по республике – 1,4%; Темп роста за 2020 год – 78,3%.</a:t>
          </a:r>
        </a:p>
        <a:p xmlns:a="http://schemas.openxmlformats.org/drawingml/2006/main">
          <a:pPr algn="ctr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ru-RU" sz="1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 xmlns:a="http://schemas.openxmlformats.org/drawingml/2006/main">
          <a:pPr algn="ctr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ru-RU" sz="3600" dirty="0">
            <a:solidFill>
              <a:srgbClr val="C0000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E0DB3-051E-4B7D-98B8-93C4945DC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050333-C2A5-441C-8592-21B9C787A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CD5691-DD43-42D0-A797-69F258110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0B0404-D2A4-4339-AC79-53943D70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81FBE-12A6-4E6C-B84C-D73B7A82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32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085E7-3334-406A-9458-EDC51A95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70BA91-EA34-4AD0-B96F-52E238A42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08FBC7-2CF1-464B-A6A2-8C3DF71F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31187-FD55-4520-88AA-E4BE2A75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0386B0-38C8-4628-9254-80BBCFDD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4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A89919-388F-412B-A9A3-15C47A316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259BA-2C2C-420D-9C2E-5CCCD25C7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FF885-296B-4974-843C-EBACF5E28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44C367-8DC5-41DA-9ECE-C488450F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DA3CB7-A747-46FC-ABC1-BA72C722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16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719263"/>
            <a:ext cx="10972800" cy="44116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0D1A4C-55AF-48A4-92E2-B643BFC1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A76EFD-0AD5-4765-8E0E-DF1F521D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B68A57-67A0-4B04-AA0D-476132C4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3C4D2-CFE7-4AA4-9D16-2729BDEDA89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2800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57CDA-B46A-4F0C-9E3F-0ED4382FB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AAE812-A2AB-4561-BCFC-EA18CF41C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7842E-79AD-47A2-916B-F39E20A2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F1BBB4-DCDA-4BF9-864E-DD6DD80C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BE5A15-AE8A-4349-B07E-28EDBF57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03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4C9B9-123A-42C3-85D8-3BE46CE0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FBA25F-135B-4A87-B790-0D4D0E37D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95ED9-80ED-4C4C-9BD8-C1F0BBE73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98522D-2C0D-4777-B204-45B8FCA4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A5F555-D264-4D7D-A3A6-86AC0F28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0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1590B-3D0C-4C31-A34B-3923B9BA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CD1347-CA41-4077-BBE1-42CBB4406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1EF8C3-2CB1-4BB7-A86C-52BF06D68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9F2430-B6F3-4C7C-AE1B-5C867917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20EDD8-CECB-4D12-9122-8F4B0C30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82BCE6-94E4-477F-B47B-5A72B4AB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89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518A6-3184-4D5E-95D0-98108848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DAAD56-21B0-446C-A272-DD77B8AB4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A0F94E-98DE-4571-B8E2-FEF5EDEA3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E4E490-5897-4F1F-A576-F0A4FD4C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3C1059-6B53-49E1-8AF3-CAFAB6C6C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71319A-8CD1-4075-9D5C-003560CCB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685FC3-CD5A-462B-A792-7D1125703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CB94E5-F80B-490A-8117-7A21A671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8261A-6D96-46AC-B98B-7A99BC8E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81397F-AAFA-4409-A00F-D5C2DF0E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5A2502-F2AC-4AF3-8D30-B110D503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9D7E2-87AF-4BEB-B82E-9F17CA32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61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825969-B530-456E-821B-917EC30D6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5DDAF2-0595-44C7-BD1B-33D1D8EDA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27C118-091A-45A9-A1BB-3AA9F8FA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95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CB48E-F157-43E7-BCFA-257CB51D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BE72A-9F36-4879-B581-8B510574D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854052-24BB-4209-ABD6-C553D624D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88AF76-FADD-4609-90DC-1ED2DF99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357DD6-85FD-473C-B79A-E280D36A4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0CF314-DB22-4870-B43A-CC94BBDB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13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B9EF1-6041-4C70-8F12-6D028514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1549C9-11A1-4FC3-A2CE-459DA2BA3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086012-345A-47A2-862E-DCCF98896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5C9841-44A1-4CDB-8F17-0C3E2FDE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36C582-3B20-4581-8A6B-6885DB288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165EEA-FD6A-4254-B2A9-B02489E3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5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CEF0C-A577-4A04-BF25-E57C52789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D34FE1-804B-430D-9916-0E2289CCC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C9E53-62FD-4CA7-AAE2-A492AE48F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7C9C-6B68-43BC-8195-BE26476356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823C81-CCAC-478B-9D96-0A0397E4B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341F6-33BB-4118-92D3-C0049AAAD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22CD6-6AE6-4BC3-A078-79C2FD1A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03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E107FD1-22A3-4695-8BDA-93321677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5"/>
            <a:ext cx="12192000" cy="68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2695-F0C0-4E92-A6D1-70F261A0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59" y="2392325"/>
            <a:ext cx="11608175" cy="42281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Деятельность мэрии города Ош </a:t>
            </a:r>
            <a:b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сфере экономики, финансов </a:t>
            </a:r>
            <a:b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привлечения инвестиций</a:t>
            </a:r>
            <a:b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7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 Ош						2021 год</a:t>
            </a:r>
            <a:b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C41E86-DAB8-4F83-B3F9-3353A019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59" y="237530"/>
            <a:ext cx="1368152" cy="12104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F5FFAB-6869-4965-9166-3C8EB1204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467" y="237530"/>
            <a:ext cx="220446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1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2F872-F507-4D85-8566-0377536E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" y="159385"/>
            <a:ext cx="1181862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улучшения системы управления твердыми отходами (ЕБРР)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AB8815-D697-4462-A539-A27044BBF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1" y="1690688"/>
            <a:ext cx="5719769" cy="4457699"/>
          </a:xfrm>
        </p:spPr>
      </p:pic>
      <p:pic>
        <p:nvPicPr>
          <p:cNvPr id="5" name="Picture 2" descr="Нет описания фото.">
            <a:extLst>
              <a:ext uri="{FF2B5EF4-FFF2-40B4-BE49-F238E27FC236}">
                <a16:creationId xmlns:a16="http://schemas.microsoft.com/office/drawing/2014/main" id="{11A853E4-4202-47FB-9EC6-57D8D243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472231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7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12FBA-C455-44DA-B5A5-B172F34D9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5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ky-KG" b="1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Спорткомплекс</a:t>
            </a:r>
            <a:r>
              <a:rPr lang="ky-KG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ky-KG" b="1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построенный</a:t>
            </a:r>
            <a:r>
              <a:rPr lang="ky-KG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b="1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Иранской</a:t>
            </a:r>
            <a:r>
              <a:rPr lang="ky-KG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b="1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Исламской</a:t>
            </a:r>
            <a:r>
              <a:rPr lang="ky-KG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b="1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Республикой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Возможно, это изображение (здания)">
            <a:extLst>
              <a:ext uri="{FF2B5EF4-FFF2-40B4-BE49-F238E27FC236}">
                <a16:creationId xmlns:a16="http://schemas.microsoft.com/office/drawing/2014/main" id="{A9CA0D26-26F6-4177-BE23-7A95A30CC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24" y="1846240"/>
            <a:ext cx="6480876" cy="393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Возможно, это изображение (5 человек и люди стоят)">
            <a:extLst>
              <a:ext uri="{FF2B5EF4-FFF2-40B4-BE49-F238E27FC236}">
                <a16:creationId xmlns:a16="http://schemas.microsoft.com/office/drawing/2014/main" id="{1CC17560-0848-436C-AA76-3F70E912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01" y="1846240"/>
            <a:ext cx="5797926" cy="393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32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а: Какие велодорожки появятся в Бишкеке к 2020 году? (и какие уже есть)">
            <a:extLst>
              <a:ext uri="{FF2B5EF4-FFF2-40B4-BE49-F238E27FC236}">
                <a16:creationId xmlns:a16="http://schemas.microsoft.com/office/drawing/2014/main" id="{0556A87E-BF47-41A2-85F7-A11B5F60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6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Возможно, это изображение (один или несколько человек, верхняя одежда, улица и кирпичная стена)">
            <a:extLst>
              <a:ext uri="{FF2B5EF4-FFF2-40B4-BE49-F238E27FC236}">
                <a16:creationId xmlns:a16="http://schemas.microsoft.com/office/drawing/2014/main" id="{85DC6525-284D-43A0-BEF2-49988867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54" y="0"/>
            <a:ext cx="60974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Нет описания фото.">
            <a:extLst>
              <a:ext uri="{FF2B5EF4-FFF2-40B4-BE49-F238E27FC236}">
                <a16:creationId xmlns:a16="http://schemas.microsoft.com/office/drawing/2014/main" id="{ABD12146-8D39-4BE5-B492-A50609F8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Нет описания фото.">
            <a:extLst>
              <a:ext uri="{FF2B5EF4-FFF2-40B4-BE49-F238E27FC236}">
                <a16:creationId xmlns:a16="http://schemas.microsoft.com/office/drawing/2014/main" id="{837FE8B0-F25D-43A9-9015-9F394622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54" y="3429000"/>
            <a:ext cx="60974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74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CD9B344-CFB8-4D6E-A8B1-31F184756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909134"/>
              </p:ext>
            </p:extLst>
          </p:nvPr>
        </p:nvGraphicFramePr>
        <p:xfrm>
          <a:off x="84772" y="297180"/>
          <a:ext cx="11939588" cy="724163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171843">
                  <a:extLst>
                    <a:ext uri="{9D8B030D-6E8A-4147-A177-3AD203B41FA5}">
                      <a16:colId xmlns:a16="http://schemas.microsoft.com/office/drawing/2014/main" val="614085247"/>
                    </a:ext>
                  </a:extLst>
                </a:gridCol>
                <a:gridCol w="1691354">
                  <a:extLst>
                    <a:ext uri="{9D8B030D-6E8A-4147-A177-3AD203B41FA5}">
                      <a16:colId xmlns:a16="http://schemas.microsoft.com/office/drawing/2014/main" val="473375226"/>
                    </a:ext>
                  </a:extLst>
                </a:gridCol>
                <a:gridCol w="2005646">
                  <a:extLst>
                    <a:ext uri="{9D8B030D-6E8A-4147-A177-3AD203B41FA5}">
                      <a16:colId xmlns:a16="http://schemas.microsoft.com/office/drawing/2014/main" val="1604315287"/>
                    </a:ext>
                  </a:extLst>
                </a:gridCol>
                <a:gridCol w="1732096">
                  <a:extLst>
                    <a:ext uri="{9D8B030D-6E8A-4147-A177-3AD203B41FA5}">
                      <a16:colId xmlns:a16="http://schemas.microsoft.com/office/drawing/2014/main" val="1758282247"/>
                    </a:ext>
                  </a:extLst>
                </a:gridCol>
                <a:gridCol w="1338649">
                  <a:extLst>
                    <a:ext uri="{9D8B030D-6E8A-4147-A177-3AD203B41FA5}">
                      <a16:colId xmlns:a16="http://schemas.microsoft.com/office/drawing/2014/main" val="4147727183"/>
                    </a:ext>
                  </a:extLst>
                </a:gridCol>
              </a:tblGrid>
              <a:tr h="8216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2019</a:t>
                      </a:r>
                      <a:r>
                        <a:rPr lang="ru-RU" sz="1800" dirty="0">
                          <a:effectLst/>
                        </a:rPr>
                        <a:t> год, млн.сомов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163" indent="-30163"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2020</a:t>
                      </a:r>
                      <a:r>
                        <a:rPr lang="ru-RU" sz="1800" dirty="0">
                          <a:effectLst/>
                        </a:rPr>
                        <a:t> год, млн.сомов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Удельный вес в </a:t>
                      </a:r>
                      <a:r>
                        <a:rPr lang="en-US" sz="1800" dirty="0">
                          <a:effectLst/>
                        </a:rPr>
                        <a:t>2019</a:t>
                      </a:r>
                      <a:r>
                        <a:rPr lang="ru-RU" sz="1800" dirty="0">
                          <a:effectLst/>
                        </a:rPr>
                        <a:t> году, 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Удельный вес в </a:t>
                      </a:r>
                      <a:r>
                        <a:rPr lang="en-US" sz="1800" dirty="0">
                          <a:effectLst/>
                        </a:rPr>
                        <a:t>2020</a:t>
                      </a:r>
                      <a:r>
                        <a:rPr lang="ru-RU" sz="1800" dirty="0">
                          <a:effectLst/>
                        </a:rPr>
                        <a:t> году, 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0473988"/>
                  </a:ext>
                </a:extLst>
              </a:tr>
              <a:tr h="422844">
                <a:tc>
                  <a:txBody>
                    <a:bodyPr/>
                    <a:lstStyle/>
                    <a:p>
                      <a:pPr marL="77470"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-5" dirty="0" err="1">
                          <a:effectLst/>
                        </a:rPr>
                        <a:t>В</a:t>
                      </a:r>
                      <a:r>
                        <a:rPr lang="en-US" sz="2400" dirty="0" err="1">
                          <a:effectLst/>
                        </a:rPr>
                        <a:t>сего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 algn="ctr"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r>
                        <a:rPr lang="en-US" sz="2400" spc="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6</a:t>
                      </a:r>
                      <a:r>
                        <a:rPr lang="en-US" sz="2400" spc="-10" dirty="0">
                          <a:effectLst/>
                        </a:rPr>
                        <a:t>8</a:t>
                      </a:r>
                      <a:r>
                        <a:rPr lang="en-US" sz="2400" dirty="0">
                          <a:effectLst/>
                        </a:rPr>
                        <a:t>3</a:t>
                      </a:r>
                      <a:r>
                        <a:rPr lang="ru-RU" sz="2400" dirty="0">
                          <a:effectLst/>
                        </a:rPr>
                        <a:t>,6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r>
                        <a:rPr lang="en-US" sz="2400" spc="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5</a:t>
                      </a:r>
                      <a:r>
                        <a:rPr lang="en-US" sz="2400" spc="-10" dirty="0">
                          <a:effectLst/>
                        </a:rPr>
                        <a:t>4</a:t>
                      </a:r>
                      <a:r>
                        <a:rPr lang="en-US" sz="2400" dirty="0">
                          <a:effectLst/>
                        </a:rPr>
                        <a:t>2</a:t>
                      </a:r>
                      <a:r>
                        <a:rPr lang="ru-RU" sz="2400" dirty="0">
                          <a:effectLst/>
                        </a:rPr>
                        <a:t>,7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algn="ctr"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</a:t>
                      </a:r>
                      <a:r>
                        <a:rPr lang="en-US" sz="2400" spc="5" dirty="0">
                          <a:effectLst/>
                        </a:rPr>
                        <a:t>0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</a:t>
                      </a:r>
                      <a:r>
                        <a:rPr lang="en-US" sz="2400" spc="5" dirty="0">
                          <a:effectLst/>
                        </a:rPr>
                        <a:t>0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4035655"/>
                  </a:ext>
                </a:extLst>
              </a:tr>
              <a:tr h="401767">
                <a:tc>
                  <a:txBody>
                    <a:bodyPr/>
                    <a:lstStyle/>
                    <a:p>
                      <a:pPr marL="7747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spc="-5" dirty="0" err="1">
                          <a:effectLst/>
                        </a:rPr>
                        <a:t>Вн</a:t>
                      </a:r>
                      <a:r>
                        <a:rPr lang="en-US" sz="2400" dirty="0" err="1">
                          <a:effectLst/>
                        </a:rPr>
                        <a:t>у</a:t>
                      </a:r>
                      <a:r>
                        <a:rPr lang="en-US" sz="2400" spc="-5" dirty="0" err="1">
                          <a:effectLst/>
                        </a:rPr>
                        <a:t>т</a:t>
                      </a:r>
                      <a:r>
                        <a:rPr lang="en-US" sz="2400" dirty="0" err="1">
                          <a:effectLst/>
                        </a:rPr>
                        <a:t>ре</a:t>
                      </a:r>
                      <a:r>
                        <a:rPr lang="en-US" sz="2400" spc="-5" dirty="0" err="1">
                          <a:effectLst/>
                        </a:rPr>
                        <a:t>нн</a:t>
                      </a:r>
                      <a:r>
                        <a:rPr lang="en-US" sz="2400" dirty="0" err="1">
                          <a:effectLst/>
                        </a:rPr>
                        <a:t>ие</a:t>
                      </a:r>
                      <a:r>
                        <a:rPr lang="en-US" sz="2400" spc="125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и</a:t>
                      </a:r>
                      <a:r>
                        <a:rPr lang="en-US" sz="2400" spc="-5" dirty="0" err="1">
                          <a:effectLst/>
                        </a:rPr>
                        <a:t>н</a:t>
                      </a:r>
                      <a:r>
                        <a:rPr lang="en-US" sz="2400" dirty="0" err="1">
                          <a:effectLst/>
                        </a:rPr>
                        <a:t>вес</a:t>
                      </a:r>
                      <a:r>
                        <a:rPr lang="en-US" sz="2400" spc="-5" dirty="0" err="1">
                          <a:effectLst/>
                        </a:rPr>
                        <a:t>т</a:t>
                      </a:r>
                      <a:r>
                        <a:rPr lang="en-US" sz="2400" spc="-10" dirty="0" err="1">
                          <a:effectLst/>
                        </a:rPr>
                        <a:t>и</a:t>
                      </a:r>
                      <a:r>
                        <a:rPr lang="en-US" sz="2400" dirty="0" err="1">
                          <a:effectLst/>
                        </a:rPr>
                        <a:t>ц</a:t>
                      </a:r>
                      <a:r>
                        <a:rPr lang="en-US" sz="2400" spc="-10" dirty="0" err="1">
                          <a:effectLst/>
                        </a:rPr>
                        <a:t>и</a:t>
                      </a:r>
                      <a:r>
                        <a:rPr lang="en-US" sz="2400" dirty="0" err="1">
                          <a:effectLst/>
                        </a:rPr>
                        <a:t>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r>
                        <a:rPr lang="en-US" sz="2400" spc="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6</a:t>
                      </a:r>
                      <a:r>
                        <a:rPr lang="en-US" sz="2400" spc="-10" dirty="0">
                          <a:effectLst/>
                        </a:rPr>
                        <a:t>2</a:t>
                      </a:r>
                      <a:r>
                        <a:rPr lang="en-US" sz="2400" dirty="0">
                          <a:effectLst/>
                        </a:rPr>
                        <a:t>2</a:t>
                      </a:r>
                      <a:r>
                        <a:rPr lang="ru-RU" sz="2400" dirty="0">
                          <a:effectLst/>
                        </a:rPr>
                        <a:t>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r>
                        <a:rPr lang="en-US" sz="2400" spc="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4</a:t>
                      </a:r>
                      <a:r>
                        <a:rPr lang="en-US" sz="2400" spc="-10" dirty="0">
                          <a:effectLst/>
                        </a:rPr>
                        <a:t>3</a:t>
                      </a:r>
                      <a:r>
                        <a:rPr lang="en-US" sz="2400" dirty="0">
                          <a:effectLst/>
                        </a:rPr>
                        <a:t>7</a:t>
                      </a:r>
                      <a:r>
                        <a:rPr lang="ru-RU" sz="2400" dirty="0">
                          <a:effectLst/>
                        </a:rPr>
                        <a:t>,</a:t>
                      </a:r>
                      <a:r>
                        <a:rPr lang="en-US" sz="2400" spc="-1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2105" marR="30289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98,9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98,1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15990873"/>
                  </a:ext>
                </a:extLst>
              </a:tr>
              <a:tr h="1122800">
                <a:tc>
                  <a:txBody>
                    <a:bodyPr/>
                    <a:lstStyle/>
                    <a:p>
                      <a:pPr marL="186055" marR="148590" indent="-71755">
                        <a:lnSpc>
                          <a:spcPct val="104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2400" spc="5" dirty="0">
                          <a:effectLst/>
                        </a:rPr>
                        <a:t>Р</a:t>
                      </a:r>
                      <a:r>
                        <a:rPr lang="ru-RU" sz="2400" dirty="0">
                          <a:effectLst/>
                        </a:rPr>
                        <a:t>есп</a:t>
                      </a:r>
                      <a:r>
                        <a:rPr lang="ru-RU" sz="2400" spc="-5" dirty="0">
                          <a:effectLst/>
                        </a:rPr>
                        <a:t>убл</a:t>
                      </a:r>
                      <a:r>
                        <a:rPr lang="ru-RU" sz="2400" dirty="0">
                          <a:effectLst/>
                        </a:rPr>
                        <a:t>ик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spc="-5" dirty="0">
                          <a:effectLst/>
                        </a:rPr>
                        <a:t>н</a:t>
                      </a:r>
                      <a:r>
                        <a:rPr lang="ru-RU" sz="2400" spc="-10" dirty="0">
                          <a:effectLst/>
                        </a:rPr>
                        <a:t>с</a:t>
                      </a:r>
                      <a:r>
                        <a:rPr lang="ru-RU" sz="2400" dirty="0">
                          <a:effectLst/>
                        </a:rPr>
                        <a:t>кий</a:t>
                      </a:r>
                      <a:r>
                        <a:rPr lang="ru-RU" sz="2400" spc="125" dirty="0">
                          <a:effectLst/>
                        </a:rPr>
                        <a:t> </a:t>
                      </a:r>
                      <a:r>
                        <a:rPr lang="ru-RU" sz="2400" spc="-5" dirty="0">
                          <a:effectLst/>
                        </a:rPr>
                        <a:t>б</a:t>
                      </a:r>
                      <a:r>
                        <a:rPr lang="ru-RU" sz="2400" dirty="0">
                          <a:effectLst/>
                        </a:rPr>
                        <a:t>ю</a:t>
                      </a:r>
                      <a:r>
                        <a:rPr lang="ru-RU" sz="2400" spc="-5" dirty="0">
                          <a:effectLst/>
                        </a:rPr>
                        <a:t>д</a:t>
                      </a:r>
                      <a:r>
                        <a:rPr lang="ru-RU" sz="2400" dirty="0">
                          <a:effectLst/>
                        </a:rPr>
                        <a:t>жет </a:t>
                      </a:r>
                      <a:r>
                        <a:rPr lang="ru-RU" sz="2400" spc="-5" dirty="0">
                          <a:effectLst/>
                        </a:rPr>
                        <a:t>(</a:t>
                      </a:r>
                      <a:r>
                        <a:rPr lang="ru-RU" sz="2400" dirty="0">
                          <a:effectLst/>
                        </a:rPr>
                        <a:t>вк</a:t>
                      </a:r>
                      <a:r>
                        <a:rPr lang="ru-RU" sz="2400" spc="-10" dirty="0">
                          <a:effectLst/>
                        </a:rPr>
                        <a:t>л</a:t>
                      </a:r>
                      <a:r>
                        <a:rPr lang="ru-RU" sz="2400" dirty="0">
                          <a:effectLst/>
                        </a:rPr>
                        <a:t>ю</a:t>
                      </a:r>
                      <a:r>
                        <a:rPr lang="ru-RU" sz="2400" spc="-10" dirty="0">
                          <a:effectLst/>
                        </a:rPr>
                        <a:t>ч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dirty="0">
                          <a:effectLst/>
                        </a:rPr>
                        <a:t>я сре</a:t>
                      </a:r>
                      <a:r>
                        <a:rPr lang="ru-RU" sz="2400" spc="-10" dirty="0">
                          <a:effectLst/>
                        </a:rPr>
                        <a:t>д</a:t>
                      </a:r>
                      <a:r>
                        <a:rPr lang="ru-RU" sz="2400" dirty="0">
                          <a:effectLst/>
                        </a:rPr>
                        <a:t>ства </a:t>
                      </a:r>
                      <a:r>
                        <a:rPr lang="ru-RU" sz="2400" spc="-5" dirty="0">
                          <a:effectLst/>
                        </a:rPr>
                        <a:t>н</a:t>
                      </a:r>
                      <a:r>
                        <a:rPr lang="ru-RU" sz="2400" dirty="0">
                          <a:effectLst/>
                        </a:rPr>
                        <a:t>а</a:t>
                      </a:r>
                      <a:r>
                        <a:rPr lang="ru-RU" sz="2400" spc="240" dirty="0">
                          <a:effectLst/>
                        </a:rPr>
                        <a:t> </a:t>
                      </a:r>
                      <a:r>
                        <a:rPr lang="ru-RU" sz="2400" spc="-10" dirty="0">
                          <a:effectLst/>
                        </a:rPr>
                        <a:t>ч</a:t>
                      </a:r>
                      <a:r>
                        <a:rPr lang="ru-RU" sz="2400" dirty="0">
                          <a:effectLst/>
                        </a:rPr>
                        <a:t>ре</a:t>
                      </a:r>
                      <a:r>
                        <a:rPr lang="ru-RU" sz="2400" spc="-5" dirty="0">
                          <a:effectLst/>
                        </a:rPr>
                        <a:t>з</a:t>
                      </a:r>
                      <a:r>
                        <a:rPr lang="ru-RU" sz="2400" dirty="0">
                          <a:effectLst/>
                        </a:rPr>
                        <a:t>в</a:t>
                      </a:r>
                      <a:r>
                        <a:rPr lang="ru-RU" sz="2400" spc="-5" dirty="0">
                          <a:effectLst/>
                        </a:rPr>
                        <a:t>ы</a:t>
                      </a:r>
                      <a:r>
                        <a:rPr lang="ru-RU" sz="2400" dirty="0">
                          <a:effectLst/>
                        </a:rPr>
                        <a:t>ч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spc="-10" dirty="0">
                          <a:effectLst/>
                        </a:rPr>
                        <a:t>й</a:t>
                      </a:r>
                      <a:r>
                        <a:rPr lang="ru-RU" sz="2400" spc="-5" dirty="0">
                          <a:effectLst/>
                        </a:rPr>
                        <a:t>ны</a:t>
                      </a:r>
                      <a:r>
                        <a:rPr lang="ru-RU" sz="2400" dirty="0">
                          <a:effectLst/>
                        </a:rPr>
                        <a:t>е</a:t>
                      </a:r>
                      <a:r>
                        <a:rPr lang="ru-RU" sz="2400" spc="105" dirty="0">
                          <a:effectLst/>
                        </a:rPr>
                        <a:t> </a:t>
                      </a:r>
                      <a:r>
                        <a:rPr lang="ru-RU" sz="2400" dirty="0">
                          <a:effectLst/>
                        </a:rPr>
                        <a:t>сит</a:t>
                      </a:r>
                      <a:r>
                        <a:rPr lang="ru-RU" sz="2400" spc="-5" dirty="0">
                          <a:effectLst/>
                        </a:rPr>
                        <a:t>у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spc="-10" dirty="0">
                          <a:effectLst/>
                        </a:rPr>
                        <a:t>ц</a:t>
                      </a:r>
                      <a:r>
                        <a:rPr lang="ru-RU" sz="2400" dirty="0">
                          <a:effectLst/>
                        </a:rPr>
                        <a:t>ии)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987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281</a:t>
                      </a:r>
                      <a:r>
                        <a:rPr lang="ru-RU" sz="2400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71,5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860" marR="30480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26862956"/>
                  </a:ext>
                </a:extLst>
              </a:tr>
              <a:tr h="401767">
                <a:tc>
                  <a:txBody>
                    <a:bodyPr/>
                    <a:lstStyle/>
                    <a:p>
                      <a:pPr marL="11430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Мес</a:t>
                      </a:r>
                      <a:r>
                        <a:rPr lang="en-US" sz="2400" spc="-5" dirty="0" err="1">
                          <a:effectLst/>
                        </a:rPr>
                        <a:t>тны</a:t>
                      </a:r>
                      <a:r>
                        <a:rPr lang="en-US" sz="2400" dirty="0" err="1">
                          <a:effectLst/>
                        </a:rPr>
                        <a:t>й</a:t>
                      </a:r>
                      <a:r>
                        <a:rPr lang="en-US" sz="2400" spc="105" dirty="0">
                          <a:effectLst/>
                        </a:rPr>
                        <a:t> </a:t>
                      </a:r>
                      <a:r>
                        <a:rPr lang="en-US" sz="2400" spc="-5" dirty="0" err="1">
                          <a:effectLst/>
                        </a:rPr>
                        <a:t>б</a:t>
                      </a:r>
                      <a:r>
                        <a:rPr lang="en-US" sz="2400" spc="-10" dirty="0" err="1">
                          <a:effectLst/>
                        </a:rPr>
                        <a:t>ю</a:t>
                      </a:r>
                      <a:r>
                        <a:rPr lang="en-US" sz="2400" spc="5" dirty="0" err="1">
                          <a:effectLst/>
                        </a:rPr>
                        <a:t>д</a:t>
                      </a:r>
                      <a:r>
                        <a:rPr lang="en-US" sz="2400" dirty="0" err="1">
                          <a:effectLst/>
                        </a:rPr>
                        <a:t>жет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987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253</a:t>
                      </a:r>
                      <a:r>
                        <a:rPr lang="ru-RU" sz="2400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91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185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860" marR="30480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73898531"/>
                  </a:ext>
                </a:extLst>
              </a:tr>
              <a:tr h="730359">
                <a:tc>
                  <a:txBody>
                    <a:bodyPr/>
                    <a:lstStyle/>
                    <a:p>
                      <a:pPr marL="11430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С</a:t>
                      </a:r>
                      <a:r>
                        <a:rPr lang="en-US" sz="2400" spc="5" dirty="0" err="1">
                          <a:effectLst/>
                        </a:rPr>
                        <a:t>р</a:t>
                      </a:r>
                      <a:r>
                        <a:rPr lang="en-US" sz="2400" spc="-15" dirty="0" err="1">
                          <a:effectLst/>
                        </a:rPr>
                        <a:t>е</a:t>
                      </a:r>
                      <a:r>
                        <a:rPr lang="en-US" sz="2400" spc="5" dirty="0" err="1">
                          <a:effectLst/>
                        </a:rPr>
                        <a:t>д</a:t>
                      </a:r>
                      <a:r>
                        <a:rPr lang="en-US" sz="2400" dirty="0" err="1">
                          <a:effectLst/>
                        </a:rPr>
                        <a:t>ства</a:t>
                      </a:r>
                      <a:r>
                        <a:rPr lang="en-US" sz="2400" spc="60" dirty="0">
                          <a:effectLst/>
                        </a:rPr>
                        <a:t> </a:t>
                      </a:r>
                      <a:r>
                        <a:rPr lang="en-US" sz="2400" spc="-10" dirty="0" err="1">
                          <a:effectLst/>
                        </a:rPr>
                        <a:t>п</a:t>
                      </a:r>
                      <a:r>
                        <a:rPr lang="en-US" sz="2400" dirty="0" err="1">
                          <a:effectLst/>
                        </a:rPr>
                        <a:t>ре</a:t>
                      </a:r>
                      <a:r>
                        <a:rPr lang="en-US" sz="2400" spc="5" dirty="0" err="1">
                          <a:effectLst/>
                        </a:rPr>
                        <a:t>д</a:t>
                      </a:r>
                      <a:r>
                        <a:rPr lang="en-US" sz="2400" spc="-10" dirty="0" err="1">
                          <a:effectLst/>
                        </a:rPr>
                        <a:t>п</a:t>
                      </a:r>
                      <a:r>
                        <a:rPr lang="en-US" sz="2400" dirty="0" err="1">
                          <a:effectLst/>
                        </a:rPr>
                        <a:t>рия</a:t>
                      </a:r>
                      <a:r>
                        <a:rPr lang="en-US" sz="2400" spc="-5" dirty="0" err="1">
                          <a:effectLst/>
                        </a:rPr>
                        <a:t>т</a:t>
                      </a:r>
                      <a:r>
                        <a:rPr lang="en-US" sz="2400" dirty="0" err="1">
                          <a:effectLst/>
                        </a:rPr>
                        <a:t>ий</a:t>
                      </a:r>
                      <a:r>
                        <a:rPr lang="en-US" sz="2400" spc="205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и</a:t>
                      </a:r>
                      <a:r>
                        <a:rPr lang="en-US" sz="2400" spc="19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о</a:t>
                      </a:r>
                      <a:r>
                        <a:rPr lang="en-US" sz="2400" spc="5" dirty="0" err="1">
                          <a:effectLst/>
                        </a:rPr>
                        <a:t>р</a:t>
                      </a:r>
                      <a:r>
                        <a:rPr lang="en-US" sz="2400" spc="-15" dirty="0" err="1">
                          <a:effectLst/>
                        </a:rPr>
                        <a:t>г</a:t>
                      </a:r>
                      <a:r>
                        <a:rPr lang="en-US" sz="2400" spc="5" dirty="0" err="1">
                          <a:effectLst/>
                        </a:rPr>
                        <a:t>а</a:t>
                      </a:r>
                      <a:r>
                        <a:rPr lang="en-US" sz="2400" spc="-5" dirty="0" err="1">
                          <a:effectLst/>
                        </a:rPr>
                        <a:t>н</a:t>
                      </a:r>
                      <a:r>
                        <a:rPr lang="en-US" sz="2400" dirty="0" err="1">
                          <a:effectLst/>
                        </a:rPr>
                        <a:t>и</a:t>
                      </a:r>
                      <a:r>
                        <a:rPr lang="en-US" sz="2400" spc="-5" dirty="0" err="1">
                          <a:effectLst/>
                        </a:rPr>
                        <a:t>з</a:t>
                      </a:r>
                      <a:r>
                        <a:rPr lang="en-US" sz="2400" spc="-10" dirty="0" err="1">
                          <a:effectLst/>
                        </a:rPr>
                        <a:t>а</a:t>
                      </a:r>
                      <a:r>
                        <a:rPr lang="en-US" sz="2400" dirty="0" err="1">
                          <a:effectLst/>
                        </a:rPr>
                        <a:t>ций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spc="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spc="-10" dirty="0">
                          <a:effectLst/>
                        </a:rPr>
                        <a:t>8</a:t>
                      </a:r>
                      <a:r>
                        <a:rPr lang="en-US" sz="2400" dirty="0">
                          <a:effectLst/>
                        </a:rPr>
                        <a:t>0</a:t>
                      </a:r>
                      <a:r>
                        <a:rPr lang="ru-RU" sz="2400" dirty="0">
                          <a:effectLst/>
                        </a:rPr>
                        <a:t>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spc="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8</a:t>
                      </a:r>
                      <a:r>
                        <a:rPr lang="en-US" sz="2400" spc="-10" dirty="0">
                          <a:effectLst/>
                        </a:rPr>
                        <a:t>6</a:t>
                      </a:r>
                      <a:r>
                        <a:rPr lang="en-US" sz="2400" dirty="0">
                          <a:effectLst/>
                        </a:rPr>
                        <a:t>5,7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2105" marR="30289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20,7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33,7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58643154"/>
                  </a:ext>
                </a:extLst>
              </a:tr>
              <a:tr h="730359">
                <a:tc>
                  <a:txBody>
                    <a:bodyPr/>
                    <a:lstStyle/>
                    <a:p>
                      <a:pPr marL="11430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Кре</a:t>
                      </a:r>
                      <a:r>
                        <a:rPr lang="en-US" sz="2400" spc="5" dirty="0" err="1">
                          <a:effectLst/>
                        </a:rPr>
                        <a:t>д</a:t>
                      </a:r>
                      <a:r>
                        <a:rPr lang="en-US" sz="2400" dirty="0" err="1">
                          <a:effectLst/>
                        </a:rPr>
                        <a:t>иты</a:t>
                      </a:r>
                      <a:r>
                        <a:rPr lang="en-US" sz="2400" spc="85" dirty="0">
                          <a:effectLst/>
                        </a:rPr>
                        <a:t> </a:t>
                      </a:r>
                      <a:r>
                        <a:rPr lang="en-US" sz="2400" spc="-5" dirty="0" err="1">
                          <a:effectLst/>
                        </a:rPr>
                        <a:t>б</a:t>
                      </a:r>
                      <a:r>
                        <a:rPr lang="en-US" sz="2400" spc="5" dirty="0" err="1">
                          <a:effectLst/>
                        </a:rPr>
                        <a:t>а</a:t>
                      </a:r>
                      <a:r>
                        <a:rPr lang="en-US" sz="2400" spc="-5" dirty="0" err="1">
                          <a:effectLst/>
                        </a:rPr>
                        <a:t>н</a:t>
                      </a:r>
                      <a:r>
                        <a:rPr lang="en-US" sz="2400" spc="-10" dirty="0" err="1">
                          <a:effectLst/>
                        </a:rPr>
                        <a:t>к</a:t>
                      </a:r>
                      <a:r>
                        <a:rPr lang="en-US" sz="2400" dirty="0" err="1">
                          <a:effectLst/>
                        </a:rPr>
                        <a:t>ов</a:t>
                      </a:r>
                      <a:r>
                        <a:rPr lang="en-US" sz="2400" spc="13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К</a:t>
                      </a:r>
                      <a:r>
                        <a:rPr lang="en-US" sz="2400" spc="-20" dirty="0" err="1">
                          <a:effectLst/>
                        </a:rPr>
                        <a:t>ы</a:t>
                      </a:r>
                      <a:r>
                        <a:rPr lang="en-US" sz="2400" dirty="0" err="1">
                          <a:effectLst/>
                        </a:rPr>
                        <a:t>р</a:t>
                      </a:r>
                      <a:r>
                        <a:rPr lang="en-US" sz="2400" spc="-15" dirty="0" err="1">
                          <a:effectLst/>
                        </a:rPr>
                        <a:t>г</a:t>
                      </a:r>
                      <a:r>
                        <a:rPr lang="en-US" sz="2400" spc="-5" dirty="0" err="1">
                          <a:effectLst/>
                        </a:rPr>
                        <a:t>ыз</a:t>
                      </a:r>
                      <a:r>
                        <a:rPr lang="en-US" sz="2400" dirty="0" err="1">
                          <a:effectLst/>
                        </a:rPr>
                        <a:t>ской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spc="5" dirty="0" err="1">
                          <a:effectLst/>
                        </a:rPr>
                        <a:t>Р</a:t>
                      </a:r>
                      <a:r>
                        <a:rPr lang="en-US" sz="2400" dirty="0" err="1">
                          <a:effectLst/>
                        </a:rPr>
                        <a:t>есп</a:t>
                      </a:r>
                      <a:r>
                        <a:rPr lang="en-US" sz="2400" spc="-5" dirty="0" err="1">
                          <a:effectLst/>
                        </a:rPr>
                        <a:t>убл</a:t>
                      </a:r>
                      <a:r>
                        <a:rPr lang="en-US" sz="2400" dirty="0" err="1">
                          <a:effectLst/>
                        </a:rPr>
                        <a:t>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35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marL="3035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marL="3035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91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marL="20891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marL="20891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114</a:t>
                      </a:r>
                      <a:r>
                        <a:rPr lang="ru-RU" sz="2400" dirty="0">
                          <a:effectLst/>
                        </a:rPr>
                        <a:t>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860" marR="30416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marL="403860" marR="30416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marL="403860" marR="30416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117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marL="47117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mar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50351445"/>
                  </a:ext>
                </a:extLst>
              </a:tr>
              <a:tr h="605412">
                <a:tc>
                  <a:txBody>
                    <a:bodyPr/>
                    <a:lstStyle/>
                    <a:p>
                      <a:pPr marL="186055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marL="186055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r>
                        <a:rPr lang="ru-RU" sz="2400" spc="5" dirty="0">
                          <a:effectLst/>
                        </a:rPr>
                        <a:t>р</a:t>
                      </a:r>
                      <a:r>
                        <a:rPr lang="ru-RU" sz="2400" spc="-15" dirty="0">
                          <a:effectLst/>
                        </a:rPr>
                        <a:t>е</a:t>
                      </a:r>
                      <a:r>
                        <a:rPr lang="ru-RU" sz="2400" spc="5" dirty="0">
                          <a:effectLst/>
                        </a:rPr>
                        <a:t>д</a:t>
                      </a:r>
                      <a:r>
                        <a:rPr lang="ru-RU" sz="2400" dirty="0">
                          <a:effectLst/>
                        </a:rPr>
                        <a:t>ства</a:t>
                      </a:r>
                      <a:r>
                        <a:rPr lang="ru-RU" sz="2400" spc="105" dirty="0">
                          <a:effectLst/>
                        </a:rPr>
                        <a:t> </a:t>
                      </a:r>
                      <a:r>
                        <a:rPr lang="ru-RU" sz="2400" spc="-5" dirty="0">
                          <a:effectLst/>
                        </a:rPr>
                        <a:t>н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spc="-10" dirty="0">
                          <a:effectLst/>
                        </a:rPr>
                        <a:t>с</a:t>
                      </a:r>
                      <a:r>
                        <a:rPr lang="ru-RU" sz="2400" dirty="0">
                          <a:effectLst/>
                        </a:rPr>
                        <a:t>е</a:t>
                      </a:r>
                      <a:r>
                        <a:rPr lang="ru-RU" sz="2400" spc="5" dirty="0">
                          <a:effectLst/>
                        </a:rPr>
                        <a:t>л</a:t>
                      </a:r>
                      <a:r>
                        <a:rPr lang="ru-RU" sz="2400" dirty="0">
                          <a:effectLst/>
                        </a:rPr>
                        <a:t>е</a:t>
                      </a:r>
                      <a:r>
                        <a:rPr lang="ru-RU" sz="2400" spc="-5" dirty="0">
                          <a:effectLst/>
                        </a:rPr>
                        <a:t>н</a:t>
                      </a:r>
                      <a:r>
                        <a:rPr lang="ru-RU" sz="2400" dirty="0">
                          <a:effectLst/>
                        </a:rPr>
                        <a:t>ия</a:t>
                      </a:r>
                      <a:r>
                        <a:rPr lang="ru-RU" sz="2400" spc="-35" dirty="0">
                          <a:effectLst/>
                        </a:rPr>
                        <a:t> </a:t>
                      </a:r>
                      <a:r>
                        <a:rPr lang="ru-RU" sz="2400" dirty="0">
                          <a:effectLst/>
                        </a:rPr>
                        <a:t>и</a:t>
                      </a:r>
                      <a:r>
                        <a:rPr lang="ru-RU" sz="2400" spc="-5" dirty="0">
                          <a:effectLst/>
                        </a:rPr>
                        <a:t> </a:t>
                      </a:r>
                    </a:p>
                    <a:p>
                      <a:pPr marL="186055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spc="-5" dirty="0">
                        <a:effectLst/>
                      </a:endParaRPr>
                    </a:p>
                    <a:p>
                      <a:pPr marL="186055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spc="-5" dirty="0">
                          <a:effectLst/>
                        </a:rPr>
                        <a:t>б</a:t>
                      </a:r>
                      <a:r>
                        <a:rPr lang="ru-RU" sz="2400" spc="5" dirty="0">
                          <a:effectLst/>
                        </a:rPr>
                        <a:t>ла</a:t>
                      </a:r>
                      <a:r>
                        <a:rPr lang="ru-RU" sz="2400" dirty="0">
                          <a:effectLst/>
                        </a:rPr>
                        <a:t>гот</a:t>
                      </a:r>
                      <a:r>
                        <a:rPr lang="ru-RU" sz="2400" spc="-15" dirty="0">
                          <a:effectLst/>
                        </a:rPr>
                        <a:t>в</a:t>
                      </a:r>
                      <a:r>
                        <a:rPr lang="ru-RU" sz="2400" dirty="0">
                          <a:effectLst/>
                        </a:rPr>
                        <a:t>о</a:t>
                      </a:r>
                      <a:r>
                        <a:rPr lang="ru-RU" sz="2400" spc="5" dirty="0">
                          <a:effectLst/>
                        </a:rPr>
                        <a:t>р</a:t>
                      </a:r>
                      <a:r>
                        <a:rPr lang="ru-RU" sz="2400" dirty="0">
                          <a:effectLst/>
                        </a:rPr>
                        <a:t>ит</a:t>
                      </a:r>
                      <a:r>
                        <a:rPr lang="ru-RU" sz="2400" spc="-15" dirty="0">
                          <a:effectLst/>
                        </a:rPr>
                        <a:t>е</a:t>
                      </a:r>
                      <a:r>
                        <a:rPr lang="ru-RU" sz="2400" spc="5" dirty="0">
                          <a:effectLst/>
                        </a:rPr>
                        <a:t>л</a:t>
                      </a:r>
                      <a:r>
                        <a:rPr lang="ru-RU" sz="2400" dirty="0">
                          <a:effectLst/>
                        </a:rPr>
                        <a:t>ь</a:t>
                      </a:r>
                      <a:r>
                        <a:rPr lang="ru-RU" sz="2400" spc="-5" dirty="0">
                          <a:effectLst/>
                        </a:rPr>
                        <a:t>н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dirty="0">
                          <a:effectLst/>
                        </a:rPr>
                        <a:t>я</a:t>
                      </a:r>
                      <a:r>
                        <a:rPr lang="ru-RU" sz="2400" spc="5" dirty="0">
                          <a:effectLst/>
                        </a:rPr>
                        <a:t> </a:t>
                      </a:r>
                      <a:r>
                        <a:rPr lang="ru-RU" sz="2400" dirty="0">
                          <a:effectLst/>
                        </a:rPr>
                        <a:t>по</a:t>
                      </a:r>
                      <a:r>
                        <a:rPr lang="ru-RU" sz="2400" spc="-15" dirty="0">
                          <a:effectLst/>
                        </a:rPr>
                        <a:t>м</a:t>
                      </a:r>
                      <a:r>
                        <a:rPr lang="ru-RU" sz="2400" dirty="0">
                          <a:effectLst/>
                        </a:rPr>
                        <a:t>ощь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r>
                        <a:rPr lang="en-US" sz="2400" spc="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8</a:t>
                      </a:r>
                      <a:r>
                        <a:rPr lang="en-US" sz="2400" spc="-10" dirty="0">
                          <a:effectLst/>
                        </a:rPr>
                        <a:t>4</a:t>
                      </a:r>
                      <a:r>
                        <a:rPr lang="en-US" sz="2400" dirty="0">
                          <a:effectLst/>
                        </a:rPr>
                        <a:t>5,9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r>
                        <a:rPr lang="en-US" sz="2400" spc="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2</a:t>
                      </a:r>
                      <a:r>
                        <a:rPr lang="en-US" sz="2400" spc="-10" dirty="0">
                          <a:effectLst/>
                        </a:rPr>
                        <a:t>0</a:t>
                      </a:r>
                      <a:r>
                        <a:rPr lang="en-US" sz="2400" dirty="0">
                          <a:effectLst/>
                        </a:rPr>
                        <a:t>0</a:t>
                      </a:r>
                      <a:r>
                        <a:rPr lang="ru-RU" sz="2400" dirty="0">
                          <a:effectLst/>
                        </a:rPr>
                        <a:t>,</a:t>
                      </a:r>
                      <a:r>
                        <a:rPr lang="en-US" sz="2400" spc="-1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2105" marR="3028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67,6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2563" indent="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57,8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16010457"/>
                  </a:ext>
                </a:extLst>
              </a:tr>
              <a:tr h="400450">
                <a:tc>
                  <a:txBody>
                    <a:bodyPr/>
                    <a:lstStyle/>
                    <a:p>
                      <a:pPr marL="77470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2400" spc="-5" dirty="0" err="1">
                          <a:effectLst/>
                        </a:rPr>
                        <a:t>Вн</a:t>
                      </a:r>
                      <a:r>
                        <a:rPr lang="en-US" sz="2400" dirty="0" err="1">
                          <a:effectLst/>
                        </a:rPr>
                        <a:t>е</a:t>
                      </a:r>
                      <a:r>
                        <a:rPr lang="en-US" sz="2400" spc="-5" dirty="0" err="1">
                          <a:effectLst/>
                        </a:rPr>
                        <a:t>шн</a:t>
                      </a:r>
                      <a:r>
                        <a:rPr lang="en-US" sz="2400" dirty="0" err="1">
                          <a:effectLst/>
                        </a:rPr>
                        <a:t>ие</a:t>
                      </a:r>
                      <a:r>
                        <a:rPr lang="en-US" sz="2400" spc="8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и</a:t>
                      </a:r>
                      <a:r>
                        <a:rPr lang="en-US" sz="2400" spc="-5" dirty="0" err="1">
                          <a:effectLst/>
                        </a:rPr>
                        <a:t>н</a:t>
                      </a:r>
                      <a:r>
                        <a:rPr lang="en-US" sz="2400" dirty="0" err="1">
                          <a:effectLst/>
                        </a:rPr>
                        <a:t>вес</a:t>
                      </a:r>
                      <a:r>
                        <a:rPr lang="en-US" sz="2400" spc="-5" dirty="0" err="1">
                          <a:effectLst/>
                        </a:rPr>
                        <a:t>т</a:t>
                      </a:r>
                      <a:r>
                        <a:rPr lang="en-US" sz="2400" dirty="0" err="1">
                          <a:effectLst/>
                        </a:rPr>
                        <a:t>и</a:t>
                      </a:r>
                      <a:r>
                        <a:rPr lang="en-US" sz="2400" spc="-10" dirty="0" err="1">
                          <a:effectLst/>
                        </a:rPr>
                        <a:t>ц</a:t>
                      </a:r>
                      <a:r>
                        <a:rPr lang="en-US" sz="2400" dirty="0" err="1">
                          <a:effectLst/>
                        </a:rPr>
                        <a:t>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3530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61</a:t>
                      </a:r>
                      <a:r>
                        <a:rPr lang="ru-RU" sz="2400" dirty="0">
                          <a:effectLst/>
                        </a:rPr>
                        <a:t>,</a:t>
                      </a:r>
                      <a:r>
                        <a:rPr lang="en-US" sz="2400" spc="-1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915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105</a:t>
                      </a:r>
                      <a:r>
                        <a:rPr lang="ru-RU" sz="2400" dirty="0">
                          <a:effectLst/>
                        </a:rPr>
                        <a:t>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860" marR="304165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5615744"/>
                  </a:ext>
                </a:extLst>
              </a:tr>
              <a:tr h="401767">
                <a:tc>
                  <a:txBody>
                    <a:bodyPr/>
                    <a:lstStyle/>
                    <a:p>
                      <a:pPr marL="11430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Иност</a:t>
                      </a:r>
                      <a:r>
                        <a:rPr lang="en-US" sz="2400" spc="-10" dirty="0" err="1">
                          <a:effectLst/>
                        </a:rPr>
                        <a:t>р</a:t>
                      </a:r>
                      <a:r>
                        <a:rPr lang="en-US" sz="2400" spc="5" dirty="0" err="1">
                          <a:effectLst/>
                        </a:rPr>
                        <a:t>а</a:t>
                      </a:r>
                      <a:r>
                        <a:rPr lang="en-US" sz="2400" spc="-5" dirty="0" err="1">
                          <a:effectLst/>
                        </a:rPr>
                        <a:t>нны</a:t>
                      </a:r>
                      <a:r>
                        <a:rPr lang="en-US" sz="2400" dirty="0" err="1">
                          <a:effectLst/>
                        </a:rPr>
                        <a:t>е</a:t>
                      </a:r>
                      <a:r>
                        <a:rPr lang="en-US" sz="2400" spc="115" dirty="0">
                          <a:effectLst/>
                        </a:rPr>
                        <a:t> </a:t>
                      </a:r>
                      <a:r>
                        <a:rPr lang="en-US" sz="2400" spc="-10" dirty="0" err="1">
                          <a:effectLst/>
                        </a:rPr>
                        <a:t>к</a:t>
                      </a:r>
                      <a:r>
                        <a:rPr lang="en-US" sz="2400" dirty="0" err="1">
                          <a:effectLst/>
                        </a:rPr>
                        <a:t>ре</a:t>
                      </a:r>
                      <a:r>
                        <a:rPr lang="en-US" sz="2400" spc="-10" dirty="0" err="1">
                          <a:effectLst/>
                        </a:rPr>
                        <a:t>д</a:t>
                      </a:r>
                      <a:r>
                        <a:rPr lang="en-US" sz="2400" dirty="0" err="1">
                          <a:effectLst/>
                        </a:rPr>
                        <a:t>иты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953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25</a:t>
                      </a:r>
                      <a:r>
                        <a:rPr lang="ru-RU" sz="2400" dirty="0">
                          <a:effectLst/>
                        </a:rPr>
                        <a:t>,</a:t>
                      </a:r>
                      <a:r>
                        <a:rPr lang="en-US" sz="2400" spc="-10" dirty="0">
                          <a:effectLst/>
                        </a:rPr>
                        <a:t>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0" marR="30416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94467128"/>
                  </a:ext>
                </a:extLst>
              </a:tr>
              <a:tr h="401767">
                <a:tc>
                  <a:txBody>
                    <a:bodyPr/>
                    <a:lstStyle/>
                    <a:p>
                      <a:pPr marL="11430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Пря</a:t>
                      </a:r>
                      <a:r>
                        <a:rPr lang="en-US" sz="2400" spc="-10" dirty="0" err="1">
                          <a:effectLst/>
                        </a:rPr>
                        <a:t>м</a:t>
                      </a:r>
                      <a:r>
                        <a:rPr lang="en-US" sz="2400" spc="-5" dirty="0" err="1">
                          <a:effectLst/>
                        </a:rPr>
                        <a:t>ы</a:t>
                      </a:r>
                      <a:r>
                        <a:rPr lang="en-US" sz="2400" dirty="0" err="1">
                          <a:effectLst/>
                        </a:rPr>
                        <a:t>е</a:t>
                      </a:r>
                      <a:r>
                        <a:rPr lang="en-US" sz="2400" spc="14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и</a:t>
                      </a:r>
                      <a:r>
                        <a:rPr lang="en-US" sz="2400" spc="-5" dirty="0" err="1">
                          <a:effectLst/>
                        </a:rPr>
                        <a:t>н</a:t>
                      </a:r>
                      <a:r>
                        <a:rPr lang="en-US" sz="2400" dirty="0" err="1">
                          <a:effectLst/>
                        </a:rPr>
                        <a:t>ос</a:t>
                      </a:r>
                      <a:r>
                        <a:rPr lang="en-US" sz="2400" spc="-15" dirty="0" err="1">
                          <a:effectLst/>
                        </a:rPr>
                        <a:t>т</a:t>
                      </a:r>
                      <a:r>
                        <a:rPr lang="en-US" sz="2400" dirty="0" err="1">
                          <a:effectLst/>
                        </a:rPr>
                        <a:t>р</a:t>
                      </a:r>
                      <a:r>
                        <a:rPr lang="en-US" sz="2400" spc="5" dirty="0" err="1">
                          <a:effectLst/>
                        </a:rPr>
                        <a:t>а</a:t>
                      </a:r>
                      <a:r>
                        <a:rPr lang="en-US" sz="2400" spc="-5" dirty="0" err="1">
                          <a:effectLst/>
                        </a:rPr>
                        <a:t>нны</a:t>
                      </a:r>
                      <a:r>
                        <a:rPr lang="en-US" sz="2400" dirty="0" err="1">
                          <a:effectLst/>
                        </a:rPr>
                        <a:t>е</a:t>
                      </a:r>
                      <a:r>
                        <a:rPr lang="en-US" sz="2400" spc="105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и</a:t>
                      </a:r>
                      <a:r>
                        <a:rPr lang="en-US" sz="2400" spc="-5" dirty="0" err="1">
                          <a:effectLst/>
                        </a:rPr>
                        <a:t>н</a:t>
                      </a:r>
                      <a:r>
                        <a:rPr lang="en-US" sz="2400" dirty="0" err="1">
                          <a:effectLst/>
                        </a:rPr>
                        <a:t>вес</a:t>
                      </a:r>
                      <a:r>
                        <a:rPr lang="en-US" sz="2400" spc="-5" dirty="0" err="1">
                          <a:effectLst/>
                        </a:rPr>
                        <a:t>т</a:t>
                      </a:r>
                      <a:r>
                        <a:rPr lang="en-US" sz="2400" dirty="0" err="1">
                          <a:effectLst/>
                        </a:rPr>
                        <a:t>иции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418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ru-RU" sz="2400" dirty="0">
                          <a:effectLst/>
                        </a:rPr>
                        <a:t>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321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0" marR="30416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794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677000"/>
                  </a:ext>
                </a:extLst>
              </a:tr>
              <a:tr h="749443">
                <a:tc>
                  <a:txBody>
                    <a:bodyPr/>
                    <a:lstStyle/>
                    <a:p>
                      <a:pPr marL="186055" marR="180975" indent="-71755">
                        <a:lnSpc>
                          <a:spcPct val="105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Иност</a:t>
                      </a:r>
                      <a:r>
                        <a:rPr lang="ru-RU" sz="2400" spc="-10" dirty="0">
                          <a:effectLst/>
                        </a:rPr>
                        <a:t>р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spc="-5" dirty="0">
                          <a:effectLst/>
                        </a:rPr>
                        <a:t>нны</a:t>
                      </a:r>
                      <a:r>
                        <a:rPr lang="ru-RU" sz="2400" dirty="0">
                          <a:effectLst/>
                        </a:rPr>
                        <a:t>е</a:t>
                      </a:r>
                      <a:r>
                        <a:rPr lang="ru-RU" sz="2400" spc="115" dirty="0">
                          <a:effectLst/>
                        </a:rPr>
                        <a:t> </a:t>
                      </a:r>
                      <a:r>
                        <a:rPr lang="ru-RU" sz="2400" dirty="0">
                          <a:effectLst/>
                        </a:rPr>
                        <a:t>г</a:t>
                      </a:r>
                      <a:r>
                        <a:rPr lang="ru-RU" sz="2400" spc="-10" dirty="0">
                          <a:effectLst/>
                        </a:rPr>
                        <a:t>р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spc="-5" dirty="0">
                          <a:effectLst/>
                        </a:rPr>
                        <a:t>н</a:t>
                      </a:r>
                      <a:r>
                        <a:rPr lang="ru-RU" sz="2400" dirty="0">
                          <a:effectLst/>
                        </a:rPr>
                        <a:t>ты и</a:t>
                      </a:r>
                      <a:r>
                        <a:rPr lang="ru-RU" sz="2400" spc="175" dirty="0">
                          <a:effectLst/>
                        </a:rPr>
                        <a:t> </a:t>
                      </a:r>
                      <a:r>
                        <a:rPr lang="ru-RU" sz="2400" dirty="0">
                          <a:effectLst/>
                        </a:rPr>
                        <a:t>г</a:t>
                      </a:r>
                      <a:r>
                        <a:rPr lang="ru-RU" sz="2400" spc="-5" dirty="0">
                          <a:effectLst/>
                        </a:rPr>
                        <a:t>ум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spc="-5" dirty="0">
                          <a:effectLst/>
                        </a:rPr>
                        <a:t>н</a:t>
                      </a:r>
                      <a:r>
                        <a:rPr lang="ru-RU" sz="2400" dirty="0">
                          <a:effectLst/>
                        </a:rPr>
                        <a:t>ит</a:t>
                      </a:r>
                      <a:r>
                        <a:rPr lang="ru-RU" sz="2400" spc="-10" dirty="0">
                          <a:effectLst/>
                        </a:rPr>
                        <a:t>а</a:t>
                      </a:r>
                      <a:r>
                        <a:rPr lang="ru-RU" sz="2400" dirty="0">
                          <a:effectLst/>
                        </a:rPr>
                        <a:t>р</a:t>
                      </a:r>
                      <a:r>
                        <a:rPr lang="ru-RU" sz="2400" spc="-5" dirty="0">
                          <a:effectLst/>
                        </a:rPr>
                        <a:t>н</a:t>
                      </a:r>
                      <a:r>
                        <a:rPr lang="ru-RU" sz="2400" spc="5" dirty="0">
                          <a:effectLst/>
                        </a:rPr>
                        <a:t>а</a:t>
                      </a:r>
                      <a:r>
                        <a:rPr lang="ru-RU" sz="2400" dirty="0">
                          <a:effectLst/>
                        </a:rPr>
                        <a:t>я по</a:t>
                      </a:r>
                      <a:r>
                        <a:rPr lang="ru-RU" sz="2400" spc="-5" dirty="0">
                          <a:effectLst/>
                        </a:rPr>
                        <a:t>м</a:t>
                      </a:r>
                      <a:r>
                        <a:rPr lang="ru-RU" sz="2400" dirty="0">
                          <a:effectLst/>
                        </a:rPr>
                        <a:t>ощь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353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</a:t>
                      </a:r>
                      <a:r>
                        <a:rPr lang="ru-RU" sz="2400" dirty="0">
                          <a:effectLst/>
                        </a:rPr>
                        <a:t>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79</a:t>
                      </a:r>
                      <a:r>
                        <a:rPr lang="ru-RU" sz="2400" dirty="0">
                          <a:effectLst/>
                        </a:rPr>
                        <a:t>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860" marR="30416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 indent="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spc="-5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30866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9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0000000-0008-0000-0500-00002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705141"/>
              </p:ext>
            </p:extLst>
          </p:nvPr>
        </p:nvGraphicFramePr>
        <p:xfrm>
          <a:off x="91440" y="0"/>
          <a:ext cx="11898630" cy="672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0973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0000000-0008-0000-0500-00001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535524"/>
              </p:ext>
            </p:extLst>
          </p:nvPr>
        </p:nvGraphicFramePr>
        <p:xfrm>
          <a:off x="250824" y="189230"/>
          <a:ext cx="11602085" cy="6485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7788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20CF945-7CA5-418B-8325-B2A5B11DA3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5830" y="188914"/>
            <a:ext cx="10538460" cy="7191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Расходы местного бюджета на 2021 год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E7E7CB1-C818-4659-905B-B248EA44FF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241321"/>
              </p:ext>
            </p:extLst>
          </p:nvPr>
        </p:nvGraphicFramePr>
        <p:xfrm>
          <a:off x="1554480" y="908051"/>
          <a:ext cx="9201150" cy="5473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113641"/>
              </p:ext>
            </p:extLst>
          </p:nvPr>
        </p:nvGraphicFramePr>
        <p:xfrm>
          <a:off x="169227" y="275590"/>
          <a:ext cx="11853545" cy="658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2836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7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681800"/>
              </p:ext>
            </p:extLst>
          </p:nvPr>
        </p:nvGraphicFramePr>
        <p:xfrm>
          <a:off x="-119290" y="-1"/>
          <a:ext cx="12311289" cy="676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311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0000000-0008-0000-07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435692"/>
              </p:ext>
            </p:extLst>
          </p:nvPr>
        </p:nvGraphicFramePr>
        <p:xfrm>
          <a:off x="0" y="69850"/>
          <a:ext cx="12192000" cy="663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814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500-00002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345265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397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22C164A-8B8E-4C1D-A01E-DBBF60F1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4" y="29914"/>
            <a:ext cx="10221686" cy="682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89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Фото пресс-службы мэрии города Оша. Отремонтированные подъезды многоэтажек">
            <a:extLst>
              <a:ext uri="{FF2B5EF4-FFF2-40B4-BE49-F238E27FC236}">
                <a16:creationId xmlns:a16="http://schemas.microsoft.com/office/drawing/2014/main" id="{BC059A7F-0B23-47F2-9E20-B2D851F6A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" y="1"/>
            <a:ext cx="10667999" cy="681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1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75B92CC-548F-440F-B017-CAC0483B5A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6959585"/>
              </p:ext>
            </p:extLst>
          </p:nvPr>
        </p:nvGraphicFramePr>
        <p:xfrm>
          <a:off x="541020" y="102870"/>
          <a:ext cx="11060430" cy="634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9562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182707"/>
              </p:ext>
            </p:extLst>
          </p:nvPr>
        </p:nvGraphicFramePr>
        <p:xfrm>
          <a:off x="298450" y="191770"/>
          <a:ext cx="11394440" cy="61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295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E2899-B749-4386-A9B5-4E2250E1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03200"/>
            <a:ext cx="11715897" cy="80263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ПРОГРАММА ПРИВЛЕЧЕНИЯ ИНВЕСТИЦИЙ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314EB0-5B1B-47AD-825B-9B0076447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095154"/>
            <a:ext cx="11800958" cy="5559646"/>
          </a:xfrm>
        </p:spPr>
        <p:txBody>
          <a:bodyPr>
            <a:normAutofit/>
          </a:bodyPr>
          <a:lstStyle/>
          <a:p>
            <a:pPr algn="just"/>
            <a:r>
              <a:rPr lang="ru-RU" sz="4000" dirty="0"/>
              <a:t>Государственные программы привлечения инвестиций (Национальная Стратегия развития Кыргызской Республики на 2018-2040 годы);</a:t>
            </a:r>
          </a:p>
          <a:p>
            <a:pPr algn="just"/>
            <a:r>
              <a:rPr lang="ru-RU" sz="4000" dirty="0"/>
              <a:t>Программа развития города Ош на среднесрочный период;</a:t>
            </a:r>
          </a:p>
          <a:p>
            <a:pPr algn="just"/>
            <a:r>
              <a:rPr lang="ru-RU" sz="4000" dirty="0"/>
              <a:t>Реализация проектов с городами побратимами и международными организациями;</a:t>
            </a:r>
          </a:p>
          <a:p>
            <a:pPr algn="just"/>
            <a:r>
              <a:rPr lang="ru-RU" sz="4000" dirty="0"/>
              <a:t>Реализация проектов по принципу софинансирования.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371927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897424-B38F-40F9-8B53-316894B40311}"/>
              </a:ext>
            </a:extLst>
          </p:cNvPr>
          <p:cNvSpPr/>
          <p:nvPr/>
        </p:nvSpPr>
        <p:spPr>
          <a:xfrm>
            <a:off x="544286" y="0"/>
            <a:ext cx="106462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 b="1" i="0" u="none" strike="noStrike" kern="1200" baseline="0">
                <a:solidFill>
                  <a:srgbClr val="4F81BD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ky-KG" sz="44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 «Кыргыз Унаа Курулуш»</a:t>
            </a:r>
            <a:endParaRPr lang="ru-RU" sz="44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A9E460-A9A3-4727-80F4-1D6930D7E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57799"/>
            <a:ext cx="12192000" cy="1600201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«КЫРГЫЗ УНАА КУРУЛУШ» - промышленное предприятие в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г.Ош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проектирующее и производящее энергетическое и машиностроительное оборудование любой сложности.</a:t>
            </a:r>
          </a:p>
          <a:p>
            <a:pPr marL="0" indent="0" algn="just">
              <a:buNone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середины 2020г начался выпуск первой продукции –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электрогенераторв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электрощитов. Вторым этапом производства станет запуск линий производства малотоннажных грузовиков и сборка электромобилей.</a:t>
            </a:r>
          </a:p>
          <a:p>
            <a:pPr marL="0" indent="0" algn="just">
              <a:buNone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Общая численность персонала завода составит более 300 человек.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A8EE7A6-88D4-47FC-9EEF-A47A0E2A2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731"/>
            <a:ext cx="6161249" cy="431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45BC024-C011-46ED-B68D-BC1B15E2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49" y="803730"/>
            <a:ext cx="6030751" cy="431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095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897424-B38F-40F9-8B53-316894B40311}"/>
              </a:ext>
            </a:extLst>
          </p:cNvPr>
          <p:cNvSpPr/>
          <p:nvPr/>
        </p:nvSpPr>
        <p:spPr>
          <a:xfrm>
            <a:off x="544286" y="0"/>
            <a:ext cx="10646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 b="1" i="0" u="none" strike="noStrike" kern="1200" baseline="0">
                <a:solidFill>
                  <a:srgbClr val="4F81BD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ky-KG" sz="4400" b="1" dirty="0" err="1">
                <a:solidFill>
                  <a:schemeClr val="accent2">
                    <a:lumMod val="50000"/>
                  </a:schemeClr>
                </a:solidFill>
              </a:rPr>
              <a:t>Текстильная</a:t>
            </a:r>
            <a:r>
              <a:rPr lang="ky-KG" sz="4400" b="1" dirty="0">
                <a:solidFill>
                  <a:schemeClr val="accent2">
                    <a:lumMod val="50000"/>
                  </a:schemeClr>
                </a:solidFill>
              </a:rPr>
              <a:t> фабрика «</a:t>
            </a:r>
            <a:r>
              <a:rPr lang="ky-KG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Кыргыз Текстиль ЛТД</a:t>
            </a:r>
            <a:r>
              <a:rPr lang="ky-KG" sz="4400" b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A9E460-A9A3-4727-80F4-1D6930D7E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83480"/>
            <a:ext cx="12192000" cy="18745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создания данного предприятия будет привлечено в общем итоге более 150 </a:t>
            </a:r>
            <a:r>
              <a:rPr lang="ru-RU" sz="3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млн.долл.США</a:t>
            </a:r>
            <a:r>
              <a:rPr lang="ru-RU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Ассортимент выпускаемой продукции швейного предприятия будет включать рубашки, брюки и трикотажные изделия, а также ткани и фурнитуру.</a:t>
            </a:r>
          </a:p>
          <a:p>
            <a:pPr marL="0" indent="0">
              <a:buNone/>
            </a:pPr>
            <a:r>
              <a:rPr lang="ru-RU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семи тысяч человек будут обеспечены рабочими местами, в том числе и мигранты.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408906-51EF-4272-8B32-F2AB66A2AB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781781"/>
            <a:ext cx="6096635" cy="405311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8B55875-7227-4181-8149-3F3E66A1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10" y="769441"/>
            <a:ext cx="6002688" cy="40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03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86D2DC70-79DC-4BC3-A4E6-3B4F9FA5F0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651752"/>
              </p:ext>
            </p:extLst>
          </p:nvPr>
        </p:nvGraphicFramePr>
        <p:xfrm>
          <a:off x="0" y="95250"/>
          <a:ext cx="12035790" cy="6579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26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96F9F-B443-42E6-BD8C-5145869CC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50825"/>
            <a:ext cx="1160145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обеспечения чистой питьевой водой (ЕБРР)</a:t>
            </a:r>
          </a:p>
        </p:txBody>
      </p:sp>
      <p:pic>
        <p:nvPicPr>
          <p:cNvPr id="5" name="Picture 2" descr="как отказаться от горячей воды киев">
            <a:extLst>
              <a:ext uri="{FF2B5EF4-FFF2-40B4-BE49-F238E27FC236}">
                <a16:creationId xmlns:a16="http://schemas.microsoft.com/office/drawing/2014/main" id="{27BAE51A-BA9F-4840-AF3C-A1A53FC21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09" y="1790700"/>
            <a:ext cx="5461000" cy="36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68653B9-582C-45B0-B7A2-5CA1299A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" y="1790699"/>
            <a:ext cx="6715583" cy="360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3111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554</Words>
  <Application>Microsoft Office PowerPoint</Application>
  <PresentationFormat>Широкоэкранный</PresentationFormat>
  <Paragraphs>108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Verdana</vt:lpstr>
      <vt:lpstr>Тема Office</vt:lpstr>
      <vt:lpstr>Деятельность мэрии города Ош  в сфере экономики, финансов  и привлечения инвестиций      город Ош      2021 год </vt:lpstr>
      <vt:lpstr>Презентация PowerPoint</vt:lpstr>
      <vt:lpstr>Презентация PowerPoint</vt:lpstr>
      <vt:lpstr>Презентация PowerPoint</vt:lpstr>
      <vt:lpstr>ПРОГРАММА ПРИВЛЕЧЕНИЯ ИНВЕСТИЦИЙ</vt:lpstr>
      <vt:lpstr>Презентация PowerPoint</vt:lpstr>
      <vt:lpstr>Презентация PowerPoint</vt:lpstr>
      <vt:lpstr>Презентация PowerPoint</vt:lpstr>
      <vt:lpstr>Проект обеспечения чистой питьевой водой (ЕБРР)</vt:lpstr>
      <vt:lpstr>Проект улучшения системы управления твердыми отходами (ЕБРР)</vt:lpstr>
      <vt:lpstr>Спорткомплекс, построенный Иранской Исламской Республикой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местного бюджета на 2021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ECO User</dc:creator>
  <cp:lastModifiedBy>Kuba</cp:lastModifiedBy>
  <cp:revision>21</cp:revision>
  <dcterms:created xsi:type="dcterms:W3CDTF">2021-04-28T04:08:39Z</dcterms:created>
  <dcterms:modified xsi:type="dcterms:W3CDTF">2021-04-28T09:00:12Z</dcterms:modified>
</cp:coreProperties>
</file>