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2"/>
  </p:notesMasterIdLst>
  <p:sldIdLst>
    <p:sldId id="256" r:id="rId2"/>
    <p:sldId id="257" r:id="rId3"/>
    <p:sldId id="258" r:id="rId4"/>
    <p:sldId id="263" r:id="rId5"/>
    <p:sldId id="261" r:id="rId6"/>
    <p:sldId id="262" r:id="rId7"/>
    <p:sldId id="265" r:id="rId8"/>
    <p:sldId id="266" r:id="rId9"/>
    <p:sldId id="277" r:id="rId10"/>
    <p:sldId id="267" r:id="rId11"/>
    <p:sldId id="274" r:id="rId12"/>
    <p:sldId id="268" r:id="rId13"/>
    <p:sldId id="269" r:id="rId14"/>
    <p:sldId id="270" r:id="rId15"/>
    <p:sldId id="273" r:id="rId16"/>
    <p:sldId id="271" r:id="rId17"/>
    <p:sldId id="278" r:id="rId18"/>
    <p:sldId id="275" r:id="rId19"/>
    <p:sldId id="276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58" d="100"/>
          <a:sy n="58" d="100"/>
        </p:scale>
        <p:origin x="53" y="4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19F4D-E06B-491A-AFC1-8DC58E78D9E5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77B3B-706D-4843-B6DA-D1F5BE561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536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«</a:t>
            </a:r>
            <a:r>
              <a:rPr lang="ru-RU" b="1" dirty="0" err="1">
                <a:solidFill>
                  <a:srgbClr val="0070C0"/>
                </a:solidFill>
              </a:rPr>
              <a:t>Ошсвет</a:t>
            </a:r>
            <a:r>
              <a:rPr lang="ru-RU" b="1" dirty="0">
                <a:solidFill>
                  <a:srgbClr val="0070C0"/>
                </a:solidFill>
              </a:rPr>
              <a:t>» 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A97_Oktom_Times"/>
                <a:ea typeface="Times New Roman"/>
                <a:cs typeface="Times New Roman"/>
              </a:rPr>
              <a:t> Ош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электр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жарык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тармактар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ишканасы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«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Шаарсвет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» 1978-жылы т\з\л\п.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болгону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43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даана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чырактарды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тейлеген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. А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дегенде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Ош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облустук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коммуналдык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чарба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бирикмесинин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курамында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бъл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\м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болгон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.</a:t>
            </a:r>
          </a:p>
          <a:p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Кийин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Ош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шаарынын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мэриясынын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курамына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кирип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,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ъз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\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нчъ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ишкана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болуп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т\з\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лгън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. </a:t>
            </a:r>
          </a:p>
          <a:p>
            <a:r>
              <a:rPr lang="ru-RU" dirty="0">
                <a:latin typeface="A97_Oktom_Times"/>
                <a:ea typeface="Times New Roman"/>
                <a:cs typeface="Times New Roman"/>
              </a:rPr>
              <a:t>ОЭЖТ «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Шаарсвет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»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электр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тармактарындагы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ишканасы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2017-жылдан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баштап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 «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Ошсвет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»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муниципалдык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ишканасы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болуп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атала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баштаган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. </a:t>
            </a:r>
          </a:p>
          <a:p>
            <a:r>
              <a:rPr lang="ru-RU" dirty="0">
                <a:latin typeface="A97_Oktom_Times"/>
                <a:ea typeface="Times New Roman"/>
                <a:cs typeface="Times New Roman"/>
              </a:rPr>
              <a:t>Б\г\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нк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\ к\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ндъ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баары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62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адам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эмгектенишет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.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Балансында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9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даана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техникасы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бар,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алардын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4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даанасы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АПТ-17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маркасындагы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телевышкалар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, 2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даана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Портер-</a:t>
            </a:r>
            <a:r>
              <a:rPr lang="en-US" dirty="0">
                <a:latin typeface="A97_Oktom_Times"/>
                <a:ea typeface="Times New Roman"/>
                <a:cs typeface="Times New Roman"/>
              </a:rPr>
              <a:t>II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маркасындагы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автоунаалар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жана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3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даанасы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женил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автомашиналар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болуп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саналат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50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A97_Oktom_Times" pitchFamily="18" charset="0"/>
              </a:rPr>
              <a:t>А. </a:t>
            </a:r>
            <a:r>
              <a:rPr lang="ru-RU" sz="3600" dirty="0" err="1">
                <a:latin typeface="A97_Oktom_Times" pitchFamily="18" charset="0"/>
              </a:rPr>
              <a:t>Осмонов</a:t>
            </a:r>
            <a:r>
              <a:rPr lang="ru-RU" sz="3600" dirty="0">
                <a:latin typeface="A97_Oktom_Times" pitchFamily="18" charset="0"/>
              </a:rPr>
              <a:t> </a:t>
            </a:r>
            <a:r>
              <a:rPr lang="ru-RU" sz="3600" dirty="0" err="1">
                <a:latin typeface="A97_Oktom_Times" pitchFamily="18" charset="0"/>
              </a:rPr>
              <a:t>къчъс</a:t>
            </a:r>
            <a:r>
              <a:rPr lang="ru-RU" sz="3600" dirty="0">
                <a:latin typeface="A97_Oktom_Times" pitchFamily="18" charset="0"/>
              </a:rPr>
              <a:t>\ </a:t>
            </a:r>
            <a:r>
              <a:rPr lang="ru-RU" sz="3600" dirty="0" err="1">
                <a:latin typeface="A97_Oktom_Times" pitchFamily="18" charset="0"/>
              </a:rPr>
              <a:t>реконструкциядан</a:t>
            </a:r>
            <a:r>
              <a:rPr lang="ru-RU" sz="3600" dirty="0">
                <a:latin typeface="A97_Oktom_Times" pitchFamily="18" charset="0"/>
              </a:rPr>
              <a:t> </a:t>
            </a:r>
            <a:r>
              <a:rPr lang="ru-RU" sz="3600" dirty="0" err="1">
                <a:latin typeface="A97_Oktom_Times" pitchFamily="18" charset="0"/>
              </a:rPr>
              <a:t>кийин</a:t>
            </a:r>
            <a:endParaRPr lang="ru-RU" sz="3600" dirty="0">
              <a:latin typeface="A97_Oktom_Times" pitchFamily="18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25" y="1600200"/>
            <a:ext cx="6743700" cy="4495800"/>
          </a:xfrm>
        </p:spPr>
      </p:pic>
    </p:spTree>
    <p:extLst>
      <p:ext uri="{BB962C8B-B14F-4D97-AF65-F5344CB8AC3E}">
        <p14:creationId xmlns:p14="http://schemas.microsoft.com/office/powerpoint/2010/main" val="1003573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А. </a:t>
            </a:r>
            <a:r>
              <a:rPr lang="ru-RU" dirty="0" err="1"/>
              <a:t>Осмонов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71" y="1600200"/>
            <a:ext cx="6740408" cy="4495800"/>
          </a:xfrm>
        </p:spPr>
      </p:pic>
    </p:spTree>
    <p:extLst>
      <p:ext uri="{BB962C8B-B14F-4D97-AF65-F5344CB8AC3E}">
        <p14:creationId xmlns:p14="http://schemas.microsoft.com/office/powerpoint/2010/main" val="3072359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err="1"/>
              <a:t>Алымбек</a:t>
            </a:r>
            <a:r>
              <a:rPr lang="ru-RU" sz="3200" dirty="0"/>
              <a:t> </a:t>
            </a:r>
            <a:r>
              <a:rPr lang="ru-RU" sz="3200" dirty="0" err="1"/>
              <a:t>Датка</a:t>
            </a:r>
            <a:r>
              <a:rPr lang="ru-RU" sz="3200" dirty="0"/>
              <a:t> </a:t>
            </a:r>
            <a:r>
              <a:rPr lang="ru-RU" sz="3200" dirty="0" err="1"/>
              <a:t>атындагы</a:t>
            </a:r>
            <a:r>
              <a:rPr lang="ru-RU" sz="3200" dirty="0"/>
              <a:t> </a:t>
            </a:r>
            <a:r>
              <a:rPr lang="ru-RU" sz="3200" dirty="0" err="1"/>
              <a:t>сейил</a:t>
            </a:r>
            <a:r>
              <a:rPr lang="ru-RU" sz="3200" dirty="0"/>
              <a:t> </a:t>
            </a:r>
            <a:r>
              <a:rPr lang="ru-RU" sz="3200" dirty="0" err="1"/>
              <a:t>багынын</a:t>
            </a:r>
            <a:r>
              <a:rPr lang="ru-RU" sz="3200" dirty="0"/>
              <a:t> </a:t>
            </a:r>
            <a:r>
              <a:rPr lang="ru-RU" sz="3200" dirty="0" err="1"/>
              <a:t>жарыктандыруусу</a:t>
            </a:r>
            <a:r>
              <a:rPr lang="ru-RU" sz="3200" dirty="0"/>
              <a:t> </a:t>
            </a:r>
            <a:r>
              <a:rPr lang="ru-RU" sz="3200" dirty="0" err="1"/>
              <a:t>реконструкциядан</a:t>
            </a:r>
            <a:r>
              <a:rPr lang="ru-RU" sz="3200" dirty="0"/>
              <a:t> </a:t>
            </a:r>
            <a:r>
              <a:rPr lang="ru-RU" sz="3200" dirty="0" err="1"/>
              <a:t>кийин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808" y="1600200"/>
            <a:ext cx="6773333" cy="4495800"/>
          </a:xfrm>
        </p:spPr>
      </p:pic>
    </p:spTree>
    <p:extLst>
      <p:ext uri="{BB962C8B-B14F-4D97-AF65-F5344CB8AC3E}">
        <p14:creationId xmlns:p14="http://schemas.microsoft.com/office/powerpoint/2010/main" val="1261130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latin typeface="A97_Oktom_Times" pitchFamily="18" charset="0"/>
              </a:rPr>
              <a:t>А. </a:t>
            </a:r>
            <a:r>
              <a:rPr lang="ru-RU" sz="3600" dirty="0" err="1">
                <a:latin typeface="A97_Oktom_Times" pitchFamily="18" charset="0"/>
              </a:rPr>
              <a:t>Осмонов</a:t>
            </a:r>
            <a:r>
              <a:rPr lang="ru-RU" sz="3600" dirty="0">
                <a:latin typeface="A97_Oktom_Times" pitchFamily="18" charset="0"/>
              </a:rPr>
              <a:t> </a:t>
            </a:r>
            <a:r>
              <a:rPr lang="ru-RU" sz="3600" dirty="0" err="1">
                <a:latin typeface="A97_Oktom_Times" pitchFamily="18" charset="0"/>
              </a:rPr>
              <a:t>къчъс</a:t>
            </a:r>
            <a:r>
              <a:rPr lang="ru-RU" sz="3600" dirty="0">
                <a:latin typeface="A97_Oktom_Times" pitchFamily="18" charset="0"/>
              </a:rPr>
              <a:t>\</a:t>
            </a:r>
            <a:r>
              <a:rPr lang="ru-RU" sz="3600" dirty="0" err="1">
                <a:latin typeface="A97_Oktom_Times" pitchFamily="18" charset="0"/>
              </a:rPr>
              <a:t>ндъг</a:t>
            </a:r>
            <a:r>
              <a:rPr lang="ru-RU" sz="3600" dirty="0">
                <a:latin typeface="A97_Oktom_Times" pitchFamily="18" charset="0"/>
              </a:rPr>
              <a:t>\ </a:t>
            </a:r>
            <a:r>
              <a:rPr lang="ru-RU" sz="3600" dirty="0" err="1">
                <a:latin typeface="A97_Oktom_Times" pitchFamily="18" charset="0"/>
              </a:rPr>
              <a:t>Акниет</a:t>
            </a:r>
            <a:r>
              <a:rPr lang="ru-RU" sz="3600" dirty="0">
                <a:latin typeface="A97_Oktom_Times" pitchFamily="18" charset="0"/>
              </a:rPr>
              <a:t> </a:t>
            </a:r>
            <a:r>
              <a:rPr lang="ru-RU" sz="3600" dirty="0" err="1">
                <a:latin typeface="A97_Oktom_Times" pitchFamily="18" charset="0"/>
              </a:rPr>
              <a:t>сейил</a:t>
            </a:r>
            <a:r>
              <a:rPr lang="ru-RU" sz="3600" dirty="0">
                <a:latin typeface="A97_Oktom_Times" pitchFamily="18" charset="0"/>
              </a:rPr>
              <a:t> </a:t>
            </a:r>
            <a:r>
              <a:rPr lang="ru-RU" sz="3600" dirty="0" err="1">
                <a:latin typeface="A97_Oktom_Times" pitchFamily="18" charset="0"/>
              </a:rPr>
              <a:t>багы</a:t>
            </a:r>
            <a:endParaRPr lang="ru-RU" sz="3600" dirty="0">
              <a:latin typeface="A97_Oktom_Times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71" y="1600200"/>
            <a:ext cx="6740408" cy="4495800"/>
          </a:xfrm>
        </p:spPr>
      </p:pic>
    </p:spTree>
    <p:extLst>
      <p:ext uri="{BB962C8B-B14F-4D97-AF65-F5344CB8AC3E}">
        <p14:creationId xmlns:p14="http://schemas.microsoft.com/office/powerpoint/2010/main" val="4232812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>
                <a:latin typeface="A97_Oktom_Times" pitchFamily="18" charset="0"/>
              </a:rPr>
              <a:t>Сулайман-Тоо</a:t>
            </a:r>
            <a:r>
              <a:rPr lang="ru-RU" sz="3600" dirty="0">
                <a:latin typeface="A97_Oktom_Times" pitchFamily="18" charset="0"/>
              </a:rPr>
              <a:t> </a:t>
            </a:r>
            <a:r>
              <a:rPr lang="ru-RU" sz="3600" dirty="0" err="1">
                <a:latin typeface="A97_Oktom_Times" pitchFamily="18" charset="0"/>
              </a:rPr>
              <a:t>кичи</a:t>
            </a:r>
            <a:r>
              <a:rPr lang="ru-RU" sz="3600" dirty="0">
                <a:latin typeface="A97_Oktom_Times" pitchFamily="18" charset="0"/>
              </a:rPr>
              <a:t> </a:t>
            </a:r>
            <a:r>
              <a:rPr lang="ru-RU" sz="3600" dirty="0" err="1">
                <a:latin typeface="A97_Oktom_Times" pitchFamily="18" charset="0"/>
              </a:rPr>
              <a:t>районундагы</a:t>
            </a:r>
            <a:r>
              <a:rPr lang="ru-RU" sz="3600" dirty="0">
                <a:latin typeface="A97_Oktom_Times" pitchFamily="18" charset="0"/>
              </a:rPr>
              <a:t> </a:t>
            </a:r>
            <a:r>
              <a:rPr lang="ru-RU" sz="3600" dirty="0" err="1">
                <a:latin typeface="A97_Oktom_Times" pitchFamily="18" charset="0"/>
              </a:rPr>
              <a:t>Ата</a:t>
            </a:r>
            <a:r>
              <a:rPr lang="ru-RU" sz="3600" dirty="0">
                <a:latin typeface="A97_Oktom_Times" pitchFamily="18" charset="0"/>
              </a:rPr>
              <a:t> т\</a:t>
            </a:r>
            <a:r>
              <a:rPr lang="ru-RU" sz="3600" dirty="0" err="1">
                <a:latin typeface="A97_Oktom_Times" pitchFamily="18" charset="0"/>
              </a:rPr>
              <a:t>рк</a:t>
            </a:r>
            <a:r>
              <a:rPr lang="ru-RU" sz="3600" dirty="0">
                <a:latin typeface="A97_Oktom_Times" pitchFamily="18" charset="0"/>
              </a:rPr>
              <a:t> </a:t>
            </a:r>
            <a:r>
              <a:rPr lang="ru-RU" sz="3600" dirty="0" err="1">
                <a:latin typeface="A97_Oktom_Times" pitchFamily="18" charset="0"/>
              </a:rPr>
              <a:t>сейил</a:t>
            </a:r>
            <a:r>
              <a:rPr lang="ru-RU" sz="3600" dirty="0">
                <a:latin typeface="A97_Oktom_Times" pitchFamily="18" charset="0"/>
              </a:rPr>
              <a:t> </a:t>
            </a:r>
            <a:r>
              <a:rPr lang="ru-RU" sz="3600" dirty="0" err="1">
                <a:latin typeface="A97_Oktom_Times" pitchFamily="18" charset="0"/>
              </a:rPr>
              <a:t>багы</a:t>
            </a:r>
            <a:endParaRPr lang="ru-RU" sz="3600" dirty="0">
              <a:latin typeface="A97_Oktom_Times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71" y="1600200"/>
            <a:ext cx="6740408" cy="4495800"/>
          </a:xfrm>
        </p:spPr>
      </p:pic>
    </p:spTree>
    <p:extLst>
      <p:ext uri="{BB962C8B-B14F-4D97-AF65-F5344CB8AC3E}">
        <p14:creationId xmlns:p14="http://schemas.microsoft.com/office/powerpoint/2010/main" val="4185275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97_Oktom_Times" pitchFamily="18" charset="0"/>
              </a:rPr>
              <a:t>С. </a:t>
            </a:r>
            <a:r>
              <a:rPr lang="ru-RU" dirty="0" err="1">
                <a:latin typeface="A97_Oktom_Times" pitchFamily="18" charset="0"/>
              </a:rPr>
              <a:t>Вахапова</a:t>
            </a:r>
            <a:r>
              <a:rPr lang="ru-RU" dirty="0">
                <a:latin typeface="A97_Oktom_Times" pitchFamily="18" charset="0"/>
              </a:rPr>
              <a:t> </a:t>
            </a:r>
            <a:r>
              <a:rPr lang="ru-RU" dirty="0" err="1">
                <a:latin typeface="A97_Oktom_Times" pitchFamily="18" charset="0"/>
              </a:rPr>
              <a:t>атындагы</a:t>
            </a:r>
            <a:r>
              <a:rPr lang="ru-RU" dirty="0">
                <a:latin typeface="A97_Oktom_Times" pitchFamily="18" charset="0"/>
              </a:rPr>
              <a:t> </a:t>
            </a:r>
            <a:r>
              <a:rPr lang="ru-RU" dirty="0" err="1">
                <a:latin typeface="A97_Oktom_Times" pitchFamily="18" charset="0"/>
              </a:rPr>
              <a:t>къчъ</a:t>
            </a:r>
            <a:endParaRPr lang="ru-RU" dirty="0">
              <a:latin typeface="A97_Oktom_Times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71" y="1600200"/>
            <a:ext cx="6740408" cy="4495800"/>
          </a:xfrm>
        </p:spPr>
      </p:pic>
    </p:spTree>
    <p:extLst>
      <p:ext uri="{BB962C8B-B14F-4D97-AF65-F5344CB8AC3E}">
        <p14:creationId xmlns:p14="http://schemas.microsoft.com/office/powerpoint/2010/main" val="4113536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97_Oktom_Times" pitchFamily="18" charset="0"/>
              </a:rPr>
              <a:t>В. Ленин </a:t>
            </a:r>
            <a:r>
              <a:rPr lang="ru-RU" dirty="0" err="1">
                <a:latin typeface="A97_Oktom_Times" pitchFamily="18" charset="0"/>
              </a:rPr>
              <a:t>къчъс</a:t>
            </a:r>
            <a:r>
              <a:rPr lang="ru-RU" dirty="0">
                <a:latin typeface="A97_Oktom_Times" pitchFamily="18" charset="0"/>
              </a:rPr>
              <a:t>\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71" y="1600200"/>
            <a:ext cx="6740408" cy="4495800"/>
          </a:xfrm>
        </p:spPr>
      </p:pic>
    </p:spTree>
    <p:extLst>
      <p:ext uri="{BB962C8B-B14F-4D97-AF65-F5344CB8AC3E}">
        <p14:creationId xmlns:p14="http://schemas.microsoft.com/office/powerpoint/2010/main" val="653639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71" y="1600200"/>
            <a:ext cx="6740408" cy="4495800"/>
          </a:xfrm>
        </p:spPr>
      </p:pic>
    </p:spTree>
    <p:extLst>
      <p:ext uri="{BB962C8B-B14F-4D97-AF65-F5344CB8AC3E}">
        <p14:creationId xmlns:p14="http://schemas.microsoft.com/office/powerpoint/2010/main" val="1676106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И. </a:t>
            </a:r>
            <a:r>
              <a:rPr lang="ru-RU" dirty="0" err="1"/>
              <a:t>Раззаков</a:t>
            </a:r>
            <a:r>
              <a:rPr lang="ru-RU" dirty="0"/>
              <a:t> </a:t>
            </a:r>
            <a:r>
              <a:rPr lang="ru-RU" dirty="0" err="1">
                <a:latin typeface="A97_Oktom_Times" pitchFamily="18" charset="0"/>
              </a:rPr>
              <a:t>къчъс</a:t>
            </a:r>
            <a:r>
              <a:rPr lang="ru-RU" dirty="0">
                <a:latin typeface="A97_Oktom_Times" pitchFamily="18" charset="0"/>
              </a:rPr>
              <a:t>\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71" y="1600200"/>
            <a:ext cx="6740408" cy="4495800"/>
          </a:xfrm>
        </p:spPr>
      </p:pic>
    </p:spTree>
    <p:extLst>
      <p:ext uri="{BB962C8B-B14F-4D97-AF65-F5344CB8AC3E}">
        <p14:creationId xmlns:p14="http://schemas.microsoft.com/office/powerpoint/2010/main" val="3193437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71" y="1600200"/>
            <a:ext cx="6740408" cy="4495800"/>
          </a:xfrm>
        </p:spPr>
      </p:pic>
    </p:spTree>
    <p:extLst>
      <p:ext uri="{BB962C8B-B14F-4D97-AF65-F5344CB8AC3E}">
        <p14:creationId xmlns:p14="http://schemas.microsoft.com/office/powerpoint/2010/main" val="3649142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53400" cy="990600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0070C0"/>
                </a:solidFill>
              </a:rPr>
              <a:t>Негизги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милдеттери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97_Oktom_Times"/>
                <a:ea typeface="Times New Roman"/>
                <a:cs typeface="Times New Roman"/>
              </a:rPr>
              <a:t>«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Ошсвет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»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муниципалдык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ишканасынын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негизги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милдеттери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-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шаардын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къчълър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\н\н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жарыктандыруу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системасын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борборлоштуруп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жандыруу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жана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ъч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\р\\,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аларды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оёдолуп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т\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зът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\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лгън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абалда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кармоо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жана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электр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энергиясын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\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нъмд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\\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пайдалануу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болуп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эсептелет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Ъз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убагында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электр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лампалары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алмаштырылып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туруу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менен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бирге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линияларды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чыёдап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тартуу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,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башкаруу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щиттердин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ичинде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жайгашкан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электр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жабдыктарын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ъз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убагында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ремонттоп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туруу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, ар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бир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10-15 к\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ндъ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таймерлердин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ъч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\п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жануу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процессин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регулировкалап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туруу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ж.б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.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жумуштар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аткарылынат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899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A97_Oktom_Times" pitchFamily="18" charset="0"/>
              </a:rPr>
              <a:t>Ишкана</a:t>
            </a:r>
            <a:r>
              <a:rPr lang="ru-RU" dirty="0">
                <a:latin typeface="A97_Oktom_Times" pitchFamily="18" charset="0"/>
              </a:rPr>
              <a:t> б\г\</a:t>
            </a:r>
            <a:r>
              <a:rPr lang="ru-RU" dirty="0" err="1">
                <a:latin typeface="A97_Oktom_Times" pitchFamily="18" charset="0"/>
              </a:rPr>
              <a:t>нк</a:t>
            </a:r>
            <a:r>
              <a:rPr lang="ru-RU" dirty="0">
                <a:latin typeface="A97_Oktom_Times" pitchFamily="18" charset="0"/>
              </a:rPr>
              <a:t>\ к\</a:t>
            </a:r>
            <a:r>
              <a:rPr lang="ru-RU" dirty="0" err="1">
                <a:latin typeface="A97_Oktom_Times" pitchFamily="18" charset="0"/>
              </a:rPr>
              <a:t>ндъ</a:t>
            </a:r>
            <a:endParaRPr lang="ru-RU" dirty="0">
              <a:latin typeface="A97_Oktom_Times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3200" dirty="0">
                <a:latin typeface="A97_Oktom_Times"/>
                <a:ea typeface="Times New Roman"/>
                <a:cs typeface="Times New Roman"/>
              </a:rPr>
              <a:t>«</a:t>
            </a:r>
            <a:r>
              <a:rPr lang="ru-RU" sz="3200" dirty="0" err="1">
                <a:latin typeface="A97_Oktom_Times"/>
                <a:ea typeface="Times New Roman"/>
                <a:cs typeface="Times New Roman"/>
              </a:rPr>
              <a:t>Ошсвет</a:t>
            </a:r>
            <a:r>
              <a:rPr lang="ru-RU" sz="3200" dirty="0">
                <a:latin typeface="A97_Oktom_Times"/>
                <a:ea typeface="Times New Roman"/>
                <a:cs typeface="Times New Roman"/>
              </a:rPr>
              <a:t>» </a:t>
            </a:r>
            <a:r>
              <a:rPr lang="ru-RU" sz="3200" dirty="0" err="1">
                <a:latin typeface="A97_Oktom_Times"/>
                <a:ea typeface="Times New Roman"/>
                <a:cs typeface="Times New Roman"/>
              </a:rPr>
              <a:t>муниципалдык</a:t>
            </a:r>
            <a:r>
              <a:rPr lang="ru-RU" sz="3200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sz="3200" dirty="0" err="1">
                <a:latin typeface="A97_Oktom_Times"/>
                <a:ea typeface="Times New Roman"/>
                <a:cs typeface="Times New Roman"/>
              </a:rPr>
              <a:t>ишканасы</a:t>
            </a:r>
            <a:r>
              <a:rPr lang="ru-RU" sz="3200" dirty="0">
                <a:latin typeface="A97_Oktom_Times"/>
                <a:ea typeface="Times New Roman"/>
                <a:cs typeface="Times New Roman"/>
              </a:rPr>
              <a:t>, б\г\</a:t>
            </a:r>
            <a:r>
              <a:rPr lang="ru-RU" sz="3200" dirty="0" err="1">
                <a:latin typeface="A97_Oktom_Times"/>
                <a:ea typeface="Times New Roman"/>
                <a:cs typeface="Times New Roman"/>
              </a:rPr>
              <a:t>нк</a:t>
            </a:r>
            <a:r>
              <a:rPr lang="ru-RU" sz="3200" dirty="0">
                <a:latin typeface="A97_Oktom_Times"/>
                <a:ea typeface="Times New Roman"/>
                <a:cs typeface="Times New Roman"/>
              </a:rPr>
              <a:t>\ к\</a:t>
            </a:r>
            <a:r>
              <a:rPr lang="ru-RU" sz="3200" dirty="0" err="1">
                <a:latin typeface="A97_Oktom_Times"/>
                <a:ea typeface="Times New Roman"/>
                <a:cs typeface="Times New Roman"/>
              </a:rPr>
              <a:t>нгъ</a:t>
            </a:r>
            <a:r>
              <a:rPr lang="ru-RU" sz="3200" dirty="0">
                <a:latin typeface="A97_Oktom_Times"/>
                <a:ea typeface="Times New Roman"/>
                <a:cs typeface="Times New Roman"/>
              </a:rPr>
              <a:t> (01.04.2021ж.)            </a:t>
            </a:r>
            <a:r>
              <a:rPr lang="ru-RU" sz="3200" u="sng" dirty="0">
                <a:latin typeface="A97_Oktom_Times"/>
                <a:ea typeface="Times New Roman"/>
                <a:cs typeface="Times New Roman"/>
              </a:rPr>
              <a:t>352,525 км</a:t>
            </a:r>
            <a:r>
              <a:rPr lang="ru-RU" sz="3200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sz="3200" dirty="0" err="1">
                <a:latin typeface="A97_Oktom_Times"/>
                <a:ea typeface="Times New Roman"/>
                <a:cs typeface="Times New Roman"/>
              </a:rPr>
              <a:t>жол</a:t>
            </a:r>
            <a:r>
              <a:rPr lang="ru-RU" sz="3200" dirty="0">
                <a:latin typeface="A97_Oktom_Times"/>
                <a:ea typeface="Times New Roman"/>
                <a:cs typeface="Times New Roman"/>
              </a:rPr>
              <a:t>, </a:t>
            </a:r>
            <a:r>
              <a:rPr lang="ru-RU" sz="3200" u="sng" dirty="0">
                <a:latin typeface="A97_Oktom_Times"/>
                <a:ea typeface="Times New Roman"/>
                <a:cs typeface="Times New Roman"/>
              </a:rPr>
              <a:t>584,905 км</a:t>
            </a:r>
            <a:r>
              <a:rPr lang="ru-RU" sz="3200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sz="3200" dirty="0" err="1">
                <a:latin typeface="A97_Oktom_Times"/>
                <a:ea typeface="Times New Roman"/>
                <a:cs typeface="Times New Roman"/>
              </a:rPr>
              <a:t>электр</a:t>
            </a:r>
            <a:r>
              <a:rPr lang="ru-RU" sz="3200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sz="3200" dirty="0" err="1">
                <a:latin typeface="A97_Oktom_Times"/>
                <a:ea typeface="Times New Roman"/>
                <a:cs typeface="Times New Roman"/>
              </a:rPr>
              <a:t>энергиясын</a:t>
            </a:r>
            <a:r>
              <a:rPr lang="ru-RU" sz="3200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sz="3200" dirty="0" err="1">
                <a:latin typeface="A97_Oktom_Times"/>
                <a:ea typeface="Times New Roman"/>
                <a:cs typeface="Times New Roman"/>
              </a:rPr>
              <a:t>ъткър</a:t>
            </a:r>
            <a:r>
              <a:rPr lang="ru-RU" sz="3200" dirty="0">
                <a:latin typeface="A97_Oktom_Times"/>
                <a:ea typeface="Times New Roman"/>
                <a:cs typeface="Times New Roman"/>
              </a:rPr>
              <a:t>\\ч\ </a:t>
            </a:r>
            <a:r>
              <a:rPr lang="ru-RU" sz="3200" dirty="0" err="1">
                <a:latin typeface="A97_Oktom_Times"/>
                <a:ea typeface="Times New Roman"/>
                <a:cs typeface="Times New Roman"/>
              </a:rPr>
              <a:t>линияларды</a:t>
            </a:r>
            <a:r>
              <a:rPr lang="ru-RU" sz="3200" dirty="0">
                <a:latin typeface="A97_Oktom_Times"/>
                <a:ea typeface="Times New Roman"/>
                <a:cs typeface="Times New Roman"/>
              </a:rPr>
              <a:t> (ЭЭОЛ)</a:t>
            </a:r>
            <a:r>
              <a:rPr lang="ru-RU" sz="3200" b="1" dirty="0">
                <a:latin typeface="A97_Oktom_Times"/>
                <a:ea typeface="Times New Roman"/>
                <a:cs typeface="Times New Roman"/>
              </a:rPr>
              <a:t>,    </a:t>
            </a:r>
            <a:r>
              <a:rPr lang="ru-RU" sz="3200" u="sng" dirty="0">
                <a:latin typeface="A97_Oktom_Times"/>
                <a:ea typeface="Times New Roman"/>
                <a:cs typeface="Times New Roman"/>
              </a:rPr>
              <a:t>14 110 (11 987 + 2 123)  </a:t>
            </a:r>
            <a:r>
              <a:rPr lang="ru-RU" sz="3200" u="sng" dirty="0" err="1">
                <a:latin typeface="A97_Oktom_Times"/>
                <a:ea typeface="Times New Roman"/>
                <a:cs typeface="Times New Roman"/>
              </a:rPr>
              <a:t>даана</a:t>
            </a:r>
            <a:r>
              <a:rPr lang="ru-RU" sz="3200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sz="3200" dirty="0" err="1">
                <a:latin typeface="A97_Oktom_Times"/>
                <a:ea typeface="Times New Roman"/>
                <a:cs typeface="Times New Roman"/>
              </a:rPr>
              <a:t>чырактарды</a:t>
            </a:r>
            <a:r>
              <a:rPr lang="ru-RU" sz="3200" dirty="0">
                <a:latin typeface="A97_Oktom_Times"/>
                <a:ea typeface="Times New Roman"/>
                <a:cs typeface="Times New Roman"/>
              </a:rPr>
              <a:t>,</a:t>
            </a:r>
            <a:r>
              <a:rPr lang="ru-RU" sz="3200" b="1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sz="3200" u="sng" dirty="0">
                <a:latin typeface="A97_Oktom_Times"/>
                <a:ea typeface="Times New Roman"/>
                <a:cs typeface="Times New Roman"/>
              </a:rPr>
              <a:t>2 955</a:t>
            </a:r>
            <a:r>
              <a:rPr lang="ru-RU" sz="3200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sz="3200" dirty="0" err="1">
                <a:latin typeface="A97_Oktom_Times"/>
                <a:ea typeface="Times New Roman"/>
                <a:cs typeface="Times New Roman"/>
              </a:rPr>
              <a:t>даана</a:t>
            </a:r>
            <a:r>
              <a:rPr lang="ru-RU" sz="3200" b="1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sz="3200" dirty="0" err="1">
                <a:latin typeface="A97_Oktom_Times"/>
                <a:ea typeface="Times New Roman"/>
                <a:cs typeface="Times New Roman"/>
              </a:rPr>
              <a:t>плафондорду</a:t>
            </a:r>
            <a:r>
              <a:rPr lang="ru-RU" sz="3200" dirty="0">
                <a:latin typeface="A97_Oktom_Times"/>
                <a:ea typeface="Times New Roman"/>
                <a:cs typeface="Times New Roman"/>
              </a:rPr>
              <a:t>,</a:t>
            </a:r>
            <a:r>
              <a:rPr lang="ru-RU" sz="3200" b="1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sz="3200" u="sng" dirty="0">
                <a:latin typeface="A97_Oktom_Times"/>
                <a:ea typeface="Times New Roman"/>
                <a:cs typeface="Times New Roman"/>
              </a:rPr>
              <a:t>335 </a:t>
            </a:r>
            <a:r>
              <a:rPr lang="ru-RU" sz="3200" dirty="0" err="1">
                <a:latin typeface="A97_Oktom_Times"/>
                <a:ea typeface="Times New Roman"/>
                <a:cs typeface="Times New Roman"/>
              </a:rPr>
              <a:t>даана</a:t>
            </a:r>
            <a:r>
              <a:rPr lang="ru-RU" sz="3200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sz="3200" dirty="0" err="1">
                <a:latin typeface="A97_Oktom_Times"/>
                <a:ea typeface="Times New Roman"/>
                <a:cs typeface="Times New Roman"/>
              </a:rPr>
              <a:t>башкаруу</a:t>
            </a:r>
            <a:r>
              <a:rPr lang="ru-RU" sz="3200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sz="3200" dirty="0" err="1">
                <a:latin typeface="A97_Oktom_Times"/>
                <a:ea typeface="Times New Roman"/>
                <a:cs typeface="Times New Roman"/>
              </a:rPr>
              <a:t>щиттерин</a:t>
            </a:r>
            <a:r>
              <a:rPr lang="ru-RU" sz="3200" dirty="0">
                <a:latin typeface="A97_Oktom_Times"/>
                <a:ea typeface="Times New Roman"/>
                <a:cs typeface="Times New Roman"/>
              </a:rPr>
              <a:t> (БЩ) </a:t>
            </a:r>
            <a:r>
              <a:rPr lang="ru-RU" sz="3200" dirty="0" err="1">
                <a:latin typeface="A97_Oktom_Times"/>
                <a:ea typeface="Times New Roman"/>
                <a:cs typeface="Times New Roman"/>
              </a:rPr>
              <a:t>жана</a:t>
            </a:r>
            <a:r>
              <a:rPr lang="ru-RU" sz="3200" dirty="0">
                <a:latin typeface="A97_Oktom_Times"/>
                <a:ea typeface="Times New Roman"/>
                <a:cs typeface="Times New Roman"/>
              </a:rPr>
              <a:t> башка </a:t>
            </a:r>
            <a:r>
              <a:rPr lang="ru-RU" sz="3200" dirty="0" err="1">
                <a:latin typeface="A97_Oktom_Times"/>
                <a:ea typeface="Times New Roman"/>
                <a:cs typeface="Times New Roman"/>
              </a:rPr>
              <a:t>жабдыктарды</a:t>
            </a:r>
            <a:r>
              <a:rPr lang="ru-RU" sz="3200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sz="3200" dirty="0" err="1">
                <a:latin typeface="A97_Oktom_Times"/>
                <a:ea typeface="Times New Roman"/>
                <a:cs typeface="Times New Roman"/>
              </a:rPr>
              <a:t>тейлейт</a:t>
            </a:r>
            <a:r>
              <a:rPr lang="ru-RU" sz="3200" dirty="0">
                <a:latin typeface="A97_Oktom_Times"/>
                <a:ea typeface="Times New Roman"/>
                <a:cs typeface="Times New Roman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ru-RU" sz="3200" dirty="0" err="1">
                <a:latin typeface="A97_Oktom_Times"/>
                <a:ea typeface="Times New Roman"/>
                <a:cs typeface="Times New Roman"/>
              </a:rPr>
              <a:t>Жалпысы</a:t>
            </a:r>
            <a:r>
              <a:rPr lang="ru-RU" sz="3200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sz="3200" dirty="0" err="1">
                <a:latin typeface="A97_Oktom_Times"/>
                <a:ea typeface="Times New Roman"/>
                <a:cs typeface="Times New Roman"/>
              </a:rPr>
              <a:t>болуп</a:t>
            </a:r>
            <a:r>
              <a:rPr lang="ru-RU" sz="3200" dirty="0">
                <a:latin typeface="A97_Oktom_Times"/>
                <a:ea typeface="Times New Roman"/>
                <a:cs typeface="Times New Roman"/>
              </a:rPr>
              <a:t> 17 065 </a:t>
            </a:r>
            <a:r>
              <a:rPr lang="ru-RU" sz="3200" dirty="0" err="1">
                <a:latin typeface="A97_Oktom_Times"/>
                <a:ea typeface="Times New Roman"/>
                <a:cs typeface="Times New Roman"/>
              </a:rPr>
              <a:t>даана</a:t>
            </a:r>
            <a:r>
              <a:rPr lang="ru-RU" sz="3200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sz="3200" dirty="0" err="1">
                <a:latin typeface="A97_Oktom_Times"/>
                <a:ea typeface="Times New Roman"/>
                <a:cs typeface="Times New Roman"/>
              </a:rPr>
              <a:t>жарык</a:t>
            </a:r>
            <a:r>
              <a:rPr lang="ru-RU" sz="3200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sz="3200" dirty="0" err="1">
                <a:latin typeface="A97_Oktom_Times"/>
                <a:ea typeface="Times New Roman"/>
                <a:cs typeface="Times New Roman"/>
              </a:rPr>
              <a:t>точкаларды</a:t>
            </a:r>
            <a:r>
              <a:rPr lang="ru-RU" sz="3200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sz="3200" dirty="0" err="1">
                <a:latin typeface="A97_Oktom_Times"/>
                <a:ea typeface="Times New Roman"/>
                <a:cs typeface="Times New Roman"/>
              </a:rPr>
              <a:t>жана</a:t>
            </a:r>
            <a:r>
              <a:rPr lang="ru-RU" sz="3200" dirty="0">
                <a:latin typeface="A97_Oktom_Times"/>
                <a:ea typeface="Times New Roman"/>
                <a:cs typeface="Times New Roman"/>
              </a:rPr>
              <a:t> 335 </a:t>
            </a:r>
            <a:r>
              <a:rPr lang="ru-RU" sz="3200" dirty="0" err="1">
                <a:latin typeface="A97_Oktom_Times"/>
                <a:ea typeface="Times New Roman"/>
                <a:cs typeface="Times New Roman"/>
              </a:rPr>
              <a:t>даана</a:t>
            </a:r>
            <a:r>
              <a:rPr lang="ru-RU" sz="3200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sz="3200" dirty="0" err="1">
                <a:latin typeface="A97_Oktom_Times"/>
                <a:ea typeface="Times New Roman"/>
                <a:cs typeface="Times New Roman"/>
              </a:rPr>
              <a:t>башкаруу</a:t>
            </a:r>
            <a:r>
              <a:rPr lang="ru-RU" sz="3200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sz="3200" dirty="0" err="1">
                <a:latin typeface="A97_Oktom_Times"/>
                <a:ea typeface="Times New Roman"/>
                <a:cs typeface="Times New Roman"/>
              </a:rPr>
              <a:t>щиттерин</a:t>
            </a:r>
            <a:r>
              <a:rPr lang="ru-RU" sz="3200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sz="3200" dirty="0" err="1">
                <a:latin typeface="A97_Oktom_Times"/>
                <a:ea typeface="Times New Roman"/>
                <a:cs typeface="Times New Roman"/>
              </a:rPr>
              <a:t>тейлейт</a:t>
            </a:r>
            <a:r>
              <a:rPr lang="ru-RU" sz="3200" dirty="0">
                <a:latin typeface="A97_Oktom_Times"/>
                <a:ea typeface="Times New Roman"/>
                <a:cs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12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Реконструкция 2019-2020-ж.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97_Oktom_Times"/>
                <a:ea typeface="Times New Roman"/>
                <a:cs typeface="Times New Roman"/>
              </a:rPr>
              <a:t>2019-2020-жылдары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шаардын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борбордук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къчълър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\н\н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жарыктандыруусунун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сапатын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жакшыртуу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максатында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борбордук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къчълърд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\н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жарыктандыруу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системалары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реконструкциядан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ъткър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\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лд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\,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тактап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айтканда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250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даана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темир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мамыктар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, 1 000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даана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жаёы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кронштейндер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орнотулуп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,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эски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чырактардын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ордуна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Россия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ънд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\р\ш\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нън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чыгарылган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кубаттуулугу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165вт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болгон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 3 000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даана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жылуу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(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сары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) т\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стъ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жарык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бер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\\ч\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заманбап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светодиоддуу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чырактар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менен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алмаштырылды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.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latin typeface="A97_Oktom_Times"/>
                <a:ea typeface="Times New Roman"/>
                <a:cs typeface="Times New Roman"/>
              </a:rPr>
              <a:t>Натыйжада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шаардын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борбордук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къчълър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\н 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жарыктандыруу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бир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топко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жакшырды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, ал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эми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чыгарылган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эски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чырактар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шаардын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ички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къчълър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\н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жарыктандырууга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A97_Oktom_Times"/>
                <a:ea typeface="Times New Roman"/>
                <a:cs typeface="Times New Roman"/>
              </a:rPr>
              <a:t>жумшалды</a:t>
            </a:r>
            <a:r>
              <a:rPr lang="ru-RU" dirty="0">
                <a:latin typeface="A97_Oktom_Times"/>
                <a:ea typeface="Times New Roman"/>
                <a:cs typeface="Times New Roman"/>
              </a:rPr>
              <a:t>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641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53400" cy="86995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prstClr val="black"/>
                </a:solidFill>
                <a:latin typeface="A97_Oktom_Times" pitchFamily="18" charset="0"/>
              </a:rPr>
              <a:t>Ы. </a:t>
            </a:r>
            <a:r>
              <a:rPr lang="ru-RU" sz="2800" dirty="0" err="1">
                <a:solidFill>
                  <a:prstClr val="black"/>
                </a:solidFill>
                <a:latin typeface="A97_Oktom_Times" pitchFamily="18" charset="0"/>
              </a:rPr>
              <a:t>Монуев</a:t>
            </a:r>
            <a:r>
              <a:rPr lang="ru-RU" sz="2800" dirty="0">
                <a:solidFill>
                  <a:prstClr val="black"/>
                </a:solidFill>
                <a:latin typeface="A97_Oktom_Times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A97_Oktom_Times" pitchFamily="18" charset="0"/>
              </a:rPr>
              <a:t>къчъс</a:t>
            </a:r>
            <a:r>
              <a:rPr lang="ru-RU" sz="2800" dirty="0">
                <a:solidFill>
                  <a:prstClr val="black"/>
                </a:solidFill>
                <a:latin typeface="A97_Oktom_Times" pitchFamily="18" charset="0"/>
              </a:rPr>
              <a:t>\н\н </a:t>
            </a:r>
            <a:r>
              <a:rPr lang="ru-RU" sz="2800" dirty="0" err="1">
                <a:solidFill>
                  <a:prstClr val="black"/>
                </a:solidFill>
                <a:latin typeface="A97_Oktom_Times" pitchFamily="18" charset="0"/>
              </a:rPr>
              <a:t>жарыктандыруу</a:t>
            </a:r>
            <a:r>
              <a:rPr lang="ru-RU" sz="2800" dirty="0">
                <a:solidFill>
                  <a:prstClr val="black"/>
                </a:solidFill>
                <a:latin typeface="A97_Oktom_Times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A97_Oktom_Times" pitchFamily="18" charset="0"/>
              </a:rPr>
              <a:t>системасы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24944"/>
            <a:ext cx="3886200" cy="266429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924944"/>
            <a:ext cx="3886200" cy="2642399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467544" y="206915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1600" i="1" dirty="0" err="1">
                <a:latin typeface="A97_Oktom_Times" pitchFamily="18" charset="0"/>
              </a:rPr>
              <a:t>Реконструкцияга</a:t>
            </a:r>
            <a:r>
              <a:rPr lang="ru-RU" sz="1600" i="1" dirty="0">
                <a:latin typeface="A97_Oktom_Times" pitchFamily="18" charset="0"/>
              </a:rPr>
              <a:t> </a:t>
            </a:r>
            <a:r>
              <a:rPr lang="ru-RU" sz="1600" i="1" dirty="0" err="1">
                <a:latin typeface="A97_Oktom_Times" pitchFamily="18" charset="0"/>
              </a:rPr>
              <a:t>чейин</a:t>
            </a:r>
            <a:endParaRPr lang="ru-RU" sz="1600" i="1" dirty="0">
              <a:latin typeface="A97_Oktom_Times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78697" y="2069158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1600" i="1" dirty="0" err="1">
                <a:latin typeface="A97_Oktom_Times" pitchFamily="18" charset="0"/>
              </a:rPr>
              <a:t>Реконструкциядан</a:t>
            </a:r>
            <a:r>
              <a:rPr lang="ru-RU" sz="1600" i="1" dirty="0">
                <a:latin typeface="A97_Oktom_Times" pitchFamily="18" charset="0"/>
              </a:rPr>
              <a:t> </a:t>
            </a:r>
            <a:r>
              <a:rPr lang="ru-RU" sz="1600" i="1" dirty="0" err="1">
                <a:latin typeface="A97_Oktom_Times" pitchFamily="18" charset="0"/>
              </a:rPr>
              <a:t>кийин</a:t>
            </a:r>
            <a:endParaRPr lang="ru-RU" sz="1600" i="1" dirty="0">
              <a:latin typeface="A97_Oktom_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133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534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A97_Oktom_Times" pitchFamily="18" charset="0"/>
              </a:rPr>
              <a:t>Р. Абдыкадыров </a:t>
            </a:r>
            <a:r>
              <a:rPr lang="ru-RU" sz="2800" dirty="0" err="1">
                <a:latin typeface="A97_Oktom_Times" pitchFamily="18" charset="0"/>
              </a:rPr>
              <a:t>къчъс</a:t>
            </a:r>
            <a:r>
              <a:rPr lang="ru-RU" sz="2800" dirty="0">
                <a:latin typeface="A97_Oktom_Times" pitchFamily="18" charset="0"/>
              </a:rPr>
              <a:t>\</a:t>
            </a:r>
            <a:r>
              <a:rPr lang="ru-RU" sz="2800" dirty="0" err="1">
                <a:latin typeface="A97_Oktom_Times" pitchFamily="18" charset="0"/>
              </a:rPr>
              <a:t>ндъг</a:t>
            </a:r>
            <a:r>
              <a:rPr lang="ru-RU" sz="2800" dirty="0">
                <a:latin typeface="A97_Oktom_Times" pitchFamily="18" charset="0"/>
              </a:rPr>
              <a:t>\ </a:t>
            </a:r>
            <a:r>
              <a:rPr lang="ru-RU" sz="2800" dirty="0" err="1">
                <a:latin typeface="A97_Oktom_Times" pitchFamily="18" charset="0"/>
              </a:rPr>
              <a:t>къп</a:t>
            </a:r>
            <a:r>
              <a:rPr lang="ru-RU" sz="2800" dirty="0">
                <a:latin typeface="A97_Oktom_Times" pitchFamily="18" charset="0"/>
              </a:rPr>
              <a:t>\</a:t>
            </a:r>
            <a:r>
              <a:rPr lang="ru-RU" sz="2800" dirty="0" err="1">
                <a:latin typeface="A97_Oktom_Times" pitchFamily="18" charset="0"/>
              </a:rPr>
              <a:t>рън</a:t>
            </a:r>
            <a:r>
              <a:rPr lang="ru-RU" sz="2800" dirty="0">
                <a:latin typeface="A97_Oktom_Times" pitchFamily="18" charset="0"/>
              </a:rPr>
              <a:t>\н </a:t>
            </a:r>
            <a:r>
              <a:rPr lang="ru-RU" sz="2800" dirty="0" err="1">
                <a:latin typeface="A97_Oktom_Times" pitchFamily="18" charset="0"/>
              </a:rPr>
              <a:t>жарыктандыруу</a:t>
            </a:r>
            <a:r>
              <a:rPr lang="ru-RU" sz="2800" dirty="0">
                <a:latin typeface="A97_Oktom_Times" pitchFamily="18" charset="0"/>
              </a:rPr>
              <a:t> </a:t>
            </a:r>
            <a:r>
              <a:rPr lang="ru-RU" sz="2800" dirty="0" err="1">
                <a:latin typeface="A97_Oktom_Times" pitchFamily="18" charset="0"/>
              </a:rPr>
              <a:t>системасы</a:t>
            </a:r>
            <a:endParaRPr lang="ru-RU" sz="2800" dirty="0">
              <a:latin typeface="A97_Oktom_Times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71775"/>
            <a:ext cx="3886200" cy="29146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780928"/>
            <a:ext cx="3886200" cy="2880319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611560" y="1924824"/>
            <a:ext cx="3886200" cy="640080"/>
          </a:xfrm>
        </p:spPr>
        <p:txBody>
          <a:bodyPr>
            <a:normAutofit/>
          </a:bodyPr>
          <a:lstStyle/>
          <a:p>
            <a:pPr algn="ctr"/>
            <a:r>
              <a:rPr lang="ru-RU" sz="1600" i="1" dirty="0" err="1"/>
              <a:t>Реконструкцияга</a:t>
            </a:r>
            <a:r>
              <a:rPr lang="ru-RU" sz="1600" i="1" dirty="0"/>
              <a:t> </a:t>
            </a:r>
            <a:r>
              <a:rPr lang="ru-RU" sz="1600" i="1" dirty="0" err="1"/>
              <a:t>чейин</a:t>
            </a:r>
            <a:endParaRPr lang="ru-RU" sz="16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78697" y="1925142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1600" i="1" dirty="0" err="1"/>
              <a:t>Реконструкциядан</a:t>
            </a:r>
            <a:r>
              <a:rPr lang="ru-RU" sz="1600" i="1" dirty="0"/>
              <a:t> </a:t>
            </a:r>
            <a:r>
              <a:rPr lang="ru-RU" sz="1600" i="1" dirty="0" err="1"/>
              <a:t>кийин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560337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A97_Oktom_Times" pitchFamily="18" charset="0"/>
              </a:rPr>
              <a:t>Б. </a:t>
            </a:r>
            <a:r>
              <a:rPr lang="ru-RU" sz="2800" dirty="0" err="1">
                <a:latin typeface="A97_Oktom_Times" pitchFamily="18" charset="0"/>
              </a:rPr>
              <a:t>Нурматов</a:t>
            </a:r>
            <a:r>
              <a:rPr lang="ru-RU" sz="2800" dirty="0">
                <a:latin typeface="A97_Oktom_Times" pitchFamily="18" charset="0"/>
              </a:rPr>
              <a:t> </a:t>
            </a:r>
            <a:r>
              <a:rPr lang="ru-RU" sz="2800" dirty="0" err="1">
                <a:latin typeface="A97_Oktom_Times" pitchFamily="18" charset="0"/>
              </a:rPr>
              <a:t>жана</a:t>
            </a:r>
            <a:r>
              <a:rPr lang="ru-RU" sz="2800" dirty="0">
                <a:latin typeface="A97_Oktom_Times" pitchFamily="18" charset="0"/>
              </a:rPr>
              <a:t> А. </a:t>
            </a:r>
            <a:r>
              <a:rPr lang="ru-RU" sz="2800" dirty="0" err="1">
                <a:latin typeface="A97_Oktom_Times" pitchFamily="18" charset="0"/>
              </a:rPr>
              <a:t>Масалиев</a:t>
            </a:r>
            <a:r>
              <a:rPr lang="ru-RU" sz="2800" dirty="0">
                <a:latin typeface="A97_Oktom_Times" pitchFamily="18" charset="0"/>
              </a:rPr>
              <a:t> </a:t>
            </a:r>
            <a:r>
              <a:rPr lang="ru-RU" sz="2800" dirty="0" err="1">
                <a:latin typeface="A97_Oktom_Times" pitchFamily="18" charset="0"/>
              </a:rPr>
              <a:t>къчълър</a:t>
            </a:r>
            <a:r>
              <a:rPr lang="ru-RU" sz="2800" dirty="0">
                <a:latin typeface="A97_Oktom_Times" pitchFamily="18" charset="0"/>
              </a:rPr>
              <a:t>\н\н </a:t>
            </a:r>
            <a:r>
              <a:rPr lang="ru-RU" sz="2800" dirty="0" err="1">
                <a:latin typeface="A97_Oktom_Times" pitchFamily="18" charset="0"/>
              </a:rPr>
              <a:t>кесилишиндеги</a:t>
            </a:r>
            <a:r>
              <a:rPr lang="ru-RU" sz="2800" dirty="0">
                <a:latin typeface="A97_Oktom_Times" pitchFamily="18" charset="0"/>
              </a:rPr>
              <a:t> фонтан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71775"/>
            <a:ext cx="3886200" cy="2914650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780928"/>
            <a:ext cx="3947864" cy="2880319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609600" y="1996832"/>
            <a:ext cx="3886200" cy="640080"/>
          </a:xfrm>
        </p:spPr>
        <p:txBody>
          <a:bodyPr>
            <a:normAutofit/>
          </a:bodyPr>
          <a:lstStyle/>
          <a:p>
            <a:pPr algn="ctr"/>
            <a:r>
              <a:rPr lang="ru-RU" sz="1600" i="1" dirty="0" err="1"/>
              <a:t>Реконструкцияга</a:t>
            </a:r>
            <a:r>
              <a:rPr lang="ru-RU" sz="1600" i="1" dirty="0"/>
              <a:t> </a:t>
            </a:r>
            <a:r>
              <a:rPr lang="ru-RU" sz="1600" i="1" dirty="0" err="1"/>
              <a:t>чейин</a:t>
            </a:r>
            <a:endParaRPr lang="ru-RU" sz="16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1996832"/>
            <a:ext cx="3886200" cy="640080"/>
          </a:xfrm>
        </p:spPr>
        <p:txBody>
          <a:bodyPr>
            <a:normAutofit/>
          </a:bodyPr>
          <a:lstStyle/>
          <a:p>
            <a:pPr algn="ctr"/>
            <a:r>
              <a:rPr lang="ru-RU" sz="1600" i="1" dirty="0" err="1"/>
              <a:t>Реконструкциядан</a:t>
            </a:r>
            <a:r>
              <a:rPr lang="ru-RU" sz="1600" i="1" dirty="0"/>
              <a:t> </a:t>
            </a:r>
            <a:r>
              <a:rPr lang="ru-RU" sz="1600" i="1" dirty="0" err="1"/>
              <a:t>кийин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033363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A97_Oktom_Times" pitchFamily="18" charset="0"/>
              </a:rPr>
              <a:t>Г. </a:t>
            </a:r>
            <a:r>
              <a:rPr lang="ru-RU" sz="3600" dirty="0" err="1">
                <a:latin typeface="A97_Oktom_Times" pitchFamily="18" charset="0"/>
              </a:rPr>
              <a:t>Айтиев</a:t>
            </a:r>
            <a:r>
              <a:rPr lang="ru-RU" sz="3600" dirty="0">
                <a:latin typeface="A97_Oktom_Times" pitchFamily="18" charset="0"/>
              </a:rPr>
              <a:t> </a:t>
            </a:r>
            <a:r>
              <a:rPr lang="ru-RU" sz="3600" dirty="0" err="1">
                <a:latin typeface="A97_Oktom_Times" pitchFamily="18" charset="0"/>
              </a:rPr>
              <a:t>къчъс</a:t>
            </a:r>
            <a:r>
              <a:rPr lang="ru-RU" sz="3600" dirty="0">
                <a:latin typeface="A97_Oktom_Times" pitchFamily="18" charset="0"/>
              </a:rPr>
              <a:t>\ </a:t>
            </a:r>
            <a:r>
              <a:rPr lang="ru-RU" sz="3600" dirty="0" err="1">
                <a:latin typeface="A97_Oktom_Times" pitchFamily="18" charset="0"/>
              </a:rPr>
              <a:t>реконструкциядан</a:t>
            </a:r>
            <a:r>
              <a:rPr lang="ru-RU" sz="3600" dirty="0">
                <a:latin typeface="A97_Oktom_Times" pitchFamily="18" charset="0"/>
              </a:rPr>
              <a:t> </a:t>
            </a:r>
            <a:r>
              <a:rPr lang="ru-RU" sz="3600" dirty="0" err="1">
                <a:latin typeface="A97_Oktom_Times" pitchFamily="18" charset="0"/>
              </a:rPr>
              <a:t>кийин</a:t>
            </a:r>
            <a:endParaRPr lang="ru-RU" sz="3600" dirty="0">
              <a:latin typeface="A97_Oktom_Times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25" y="1600200"/>
            <a:ext cx="6743700" cy="4495800"/>
          </a:xfrm>
        </p:spPr>
      </p:pic>
    </p:spTree>
    <p:extLst>
      <p:ext uri="{BB962C8B-B14F-4D97-AF65-F5344CB8AC3E}">
        <p14:creationId xmlns:p14="http://schemas.microsoft.com/office/powerpoint/2010/main" val="1006794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latin typeface="A97_Oktom_Times" pitchFamily="18" charset="0"/>
              </a:rPr>
              <a:t>Т. </a:t>
            </a:r>
            <a:r>
              <a:rPr lang="ru-RU" sz="2800" dirty="0" err="1">
                <a:latin typeface="A97_Oktom_Times" pitchFamily="18" charset="0"/>
              </a:rPr>
              <a:t>Касымбеков</a:t>
            </a:r>
            <a:r>
              <a:rPr lang="ru-RU" sz="2800" dirty="0">
                <a:latin typeface="A97_Oktom_Times" pitchFamily="18" charset="0"/>
              </a:rPr>
              <a:t> </a:t>
            </a:r>
            <a:r>
              <a:rPr lang="ru-RU" sz="2800" dirty="0" err="1">
                <a:latin typeface="A97_Oktom_Times" pitchFamily="18" charset="0"/>
              </a:rPr>
              <a:t>къчъс</a:t>
            </a:r>
            <a:r>
              <a:rPr lang="ru-RU" sz="2800" dirty="0">
                <a:latin typeface="A97_Oktom_Times" pitchFamily="18" charset="0"/>
              </a:rPr>
              <a:t>\</a:t>
            </a:r>
            <a:r>
              <a:rPr lang="ru-RU" sz="2800" dirty="0" err="1">
                <a:latin typeface="A97_Oktom_Times" pitchFamily="18" charset="0"/>
              </a:rPr>
              <a:t>ндъг</a:t>
            </a:r>
            <a:r>
              <a:rPr lang="ru-RU" sz="2800" dirty="0">
                <a:latin typeface="A97_Oktom_Times" pitchFamily="18" charset="0"/>
              </a:rPr>
              <a:t>\ </a:t>
            </a:r>
            <a:r>
              <a:rPr lang="ru-RU" sz="2800" dirty="0" err="1">
                <a:latin typeface="A97_Oktom_Times" pitchFamily="18" charset="0"/>
              </a:rPr>
              <a:t>Айкъл</a:t>
            </a:r>
            <a:r>
              <a:rPr lang="ru-RU" sz="2800" dirty="0">
                <a:latin typeface="A97_Oktom_Times" pitchFamily="18" charset="0"/>
              </a:rPr>
              <a:t> </a:t>
            </a:r>
            <a:r>
              <a:rPr lang="ru-RU" sz="2800" dirty="0" err="1">
                <a:latin typeface="A97_Oktom_Times" pitchFamily="18" charset="0"/>
              </a:rPr>
              <a:t>Манастын</a:t>
            </a:r>
            <a:r>
              <a:rPr lang="ru-RU" sz="2800" dirty="0">
                <a:latin typeface="A97_Oktom_Times" pitchFamily="18" charset="0"/>
              </a:rPr>
              <a:t> </a:t>
            </a:r>
            <a:r>
              <a:rPr lang="ru-RU" sz="2800" dirty="0" err="1">
                <a:latin typeface="A97_Oktom_Times" pitchFamily="18" charset="0"/>
              </a:rPr>
              <a:t>эстелиги</a:t>
            </a:r>
            <a:r>
              <a:rPr lang="ru-RU" sz="2800" dirty="0">
                <a:latin typeface="A97_Oktom_Times" pitchFamily="18" charset="0"/>
              </a:rPr>
              <a:t> </a:t>
            </a:r>
            <a:r>
              <a:rPr lang="ru-RU" sz="2800" dirty="0" err="1">
                <a:latin typeface="A97_Oktom_Times" pitchFamily="18" charset="0"/>
              </a:rPr>
              <a:t>реконструкциядан</a:t>
            </a:r>
            <a:r>
              <a:rPr lang="ru-RU" sz="2800" dirty="0">
                <a:latin typeface="A97_Oktom_Times" pitchFamily="18" charset="0"/>
              </a:rPr>
              <a:t> </a:t>
            </a:r>
            <a:r>
              <a:rPr lang="ru-RU" sz="2800" dirty="0" err="1">
                <a:latin typeface="A97_Oktom_Times" pitchFamily="18" charset="0"/>
              </a:rPr>
              <a:t>кийин</a:t>
            </a:r>
            <a:endParaRPr lang="ru-RU" sz="2800" dirty="0">
              <a:latin typeface="A97_Oktom_Times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808" y="1600200"/>
            <a:ext cx="6773333" cy="4495800"/>
          </a:xfrm>
        </p:spPr>
      </p:pic>
    </p:spTree>
    <p:extLst>
      <p:ext uri="{BB962C8B-B14F-4D97-AF65-F5344CB8AC3E}">
        <p14:creationId xmlns:p14="http://schemas.microsoft.com/office/powerpoint/2010/main" val="2942618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Т. </a:t>
            </a:r>
            <a:r>
              <a:rPr lang="ru-RU" dirty="0" err="1"/>
              <a:t>Касымбеков</a:t>
            </a:r>
            <a:r>
              <a:rPr lang="ru-RU" dirty="0"/>
              <a:t> </a:t>
            </a:r>
            <a:r>
              <a:rPr lang="ru-RU" dirty="0" err="1">
                <a:latin typeface="A97_Oktom_Times" pitchFamily="18" charset="0"/>
              </a:rPr>
              <a:t>къчъс</a:t>
            </a:r>
            <a:r>
              <a:rPr lang="ru-RU" dirty="0">
                <a:latin typeface="A97_Oktom_Times" pitchFamily="18" charset="0"/>
              </a:rPr>
              <a:t>\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71" y="1600200"/>
            <a:ext cx="6740408" cy="4495800"/>
          </a:xfrm>
        </p:spPr>
      </p:pic>
    </p:spTree>
    <p:extLst>
      <p:ext uri="{BB962C8B-B14F-4D97-AF65-F5344CB8AC3E}">
        <p14:creationId xmlns:p14="http://schemas.microsoft.com/office/powerpoint/2010/main" val="3862732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208</TotalTime>
  <Words>521</Words>
  <Application>Microsoft Office PowerPoint</Application>
  <PresentationFormat>Экран (4:3)</PresentationFormat>
  <Paragraphs>34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A97_Oktom_Times</vt:lpstr>
      <vt:lpstr>Calibri</vt:lpstr>
      <vt:lpstr>Tw Cen MT</vt:lpstr>
      <vt:lpstr>Wingdings</vt:lpstr>
      <vt:lpstr>Wingdings 2</vt:lpstr>
      <vt:lpstr>Обычная</vt:lpstr>
      <vt:lpstr>«Ошсвет» МИ</vt:lpstr>
      <vt:lpstr>Негизги милдеттери</vt:lpstr>
      <vt:lpstr>Реконструкция 2019-2020-ж.</vt:lpstr>
      <vt:lpstr>Ы. Монуев къчъс\н\н жарыктандыруу системасы</vt:lpstr>
      <vt:lpstr>Р. Абдыкадыров къчъс\ндъг\ къп\рън\н жарыктандыруу системасы</vt:lpstr>
      <vt:lpstr>Б. Нурматов жана А. Масалиев къчълър\н\н кесилишиндеги фонтан</vt:lpstr>
      <vt:lpstr>Г. Айтиев къчъс\ реконструкциядан кийин</vt:lpstr>
      <vt:lpstr>Т. Касымбеков къчъс\ндъг\ Айкъл Манастын эстелиги реконструкциядан кийин</vt:lpstr>
      <vt:lpstr>Т. Касымбеков къчъс\</vt:lpstr>
      <vt:lpstr>А. Осмонов къчъс\ реконструкциядан кийин</vt:lpstr>
      <vt:lpstr>А. Осмонов</vt:lpstr>
      <vt:lpstr>Алымбек Датка атындагы сейил багынын жарыктандыруусу реконструкциядан кийин</vt:lpstr>
      <vt:lpstr>А. Осмонов къчъс\ндъг\ Акниет сейил багы</vt:lpstr>
      <vt:lpstr>Сулайман-Тоо кичи районундагы Ата т\рк сейил багы</vt:lpstr>
      <vt:lpstr>С. Вахапова атындагы къчъ</vt:lpstr>
      <vt:lpstr>В. Ленин къчъс\</vt:lpstr>
      <vt:lpstr>Презентация PowerPoint</vt:lpstr>
      <vt:lpstr>И. Раззаков къчъс\</vt:lpstr>
      <vt:lpstr>Презентация PowerPoint</vt:lpstr>
      <vt:lpstr>Ишкана б\г\нк\ к\ндъ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«Ошсвет» МИ</dc:title>
  <dc:creator>user</dc:creator>
  <cp:lastModifiedBy>Kuba</cp:lastModifiedBy>
  <cp:revision>37</cp:revision>
  <dcterms:created xsi:type="dcterms:W3CDTF">2021-04-28T02:14:49Z</dcterms:created>
  <dcterms:modified xsi:type="dcterms:W3CDTF">2021-04-28T06:13:03Z</dcterms:modified>
</cp:coreProperties>
</file>