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2"/>
  </p:notesMasterIdLst>
  <p:sldIdLst>
    <p:sldId id="258" r:id="rId2"/>
    <p:sldId id="300" r:id="rId3"/>
    <p:sldId id="297" r:id="rId4"/>
    <p:sldId id="259" r:id="rId5"/>
    <p:sldId id="272" r:id="rId6"/>
    <p:sldId id="298" r:id="rId7"/>
    <p:sldId id="301" r:id="rId8"/>
    <p:sldId id="302" r:id="rId9"/>
    <p:sldId id="303" r:id="rId10"/>
    <p:sldId id="29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96BB597-137A-417F-9B50-CC65E32E7E52}">
          <p14:sldIdLst>
            <p14:sldId id="258"/>
            <p14:sldId id="300"/>
            <p14:sldId id="297"/>
            <p14:sldId id="259"/>
            <p14:sldId id="272"/>
            <p14:sldId id="298"/>
            <p14:sldId id="301"/>
            <p14:sldId id="302"/>
            <p14:sldId id="303"/>
          </p14:sldIdLst>
        </p14:section>
        <p14:section name="Раздел без заголовка" id="{10DF7EB0-1333-4FD9-BF25-81536DDA4E2F}">
          <p14:sldIdLst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47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ЖӨБ </a:t>
            </a:r>
            <a:r>
              <a:rPr lang="ru-RU" dirty="0" err="1"/>
              <a:t>Союзуна</a:t>
            </a:r>
            <a:r>
              <a:rPr lang="ru-RU" dirty="0"/>
              <a:t> </a:t>
            </a:r>
            <a:r>
              <a:rPr lang="ru-RU" dirty="0" err="1"/>
              <a:t>мүчөлүк</a:t>
            </a:r>
            <a:r>
              <a:rPr lang="ru-RU" dirty="0"/>
              <a:t> </a:t>
            </a:r>
            <a:r>
              <a:rPr lang="ru-RU" dirty="0" err="1"/>
              <a:t>акынын</a:t>
            </a:r>
            <a:r>
              <a:rPr lang="ru-RU" baseline="0" dirty="0"/>
              <a:t> </a:t>
            </a:r>
            <a:r>
              <a:rPr lang="ru-RU" baseline="0" dirty="0" err="1"/>
              <a:t>өсүшү</a:t>
            </a:r>
            <a:r>
              <a:rPr lang="ru-RU"/>
              <a:t>, миң </a:t>
            </a:r>
            <a:r>
              <a:rPr lang="ru-RU" dirty="0"/>
              <a:t>сом.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Лист1!$A$25</c:f>
              <c:strCache>
                <c:ptCount val="1"/>
                <c:pt idx="0">
                  <c:v>Всего</c:v>
                </c:pt>
              </c:strCache>
            </c:strRef>
          </c:tx>
          <c:marker>
            <c:symbol val="none"/>
          </c:marker>
          <c:cat>
            <c:strRef>
              <c:f>Лист1!$B$15:$E$15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Лист1!$B$25:$E$25</c:f>
              <c:numCache>
                <c:formatCode>0.0</c:formatCode>
                <c:ptCount val="4"/>
                <c:pt idx="0">
                  <c:v>281.166</c:v>
                </c:pt>
                <c:pt idx="1">
                  <c:v>1932.598</c:v>
                </c:pt>
                <c:pt idx="2">
                  <c:v>2152.8530000000001</c:v>
                </c:pt>
                <c:pt idx="3">
                  <c:v>3072.5430000000001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B7-402B-8602-B5EAA3AC0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71712"/>
        <c:axId val="33177600"/>
      </c:lineChart>
      <c:catAx>
        <c:axId val="33171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3177600"/>
        <c:crossesAt val="0"/>
        <c:auto val="1"/>
        <c:lblAlgn val="ctr"/>
        <c:lblOffset val="100"/>
        <c:noMultiLvlLbl val="0"/>
      </c:catAx>
      <c:valAx>
        <c:axId val="3317760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33171712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85024154589375E-2"/>
          <c:y val="9.4604923818834577E-2"/>
          <c:w val="0.92421497584541068"/>
          <c:h val="0.8895934997465148"/>
        </c:manualLayout>
      </c:layout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-9.0923485107839777E-3"/>
                  <c:y val="-0.118339922111313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3C-4433-875E-1D3ECE950E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Лист1!$A$16:$A$24</c:f>
              <c:strCache>
                <c:ptCount val="9"/>
                <c:pt idx="0">
                  <c:v>Баткенская область</c:v>
                </c:pt>
                <c:pt idx="1">
                  <c:v>Жалал-Абадская область</c:v>
                </c:pt>
                <c:pt idx="2">
                  <c:v>Нарынская область</c:v>
                </c:pt>
                <c:pt idx="3">
                  <c:v>Ошская область</c:v>
                </c:pt>
                <c:pt idx="4">
                  <c:v>Таласская область</c:v>
                </c:pt>
                <c:pt idx="5">
                  <c:v>Иссык-Кульская область</c:v>
                </c:pt>
                <c:pt idx="6">
                  <c:v>Чуйская область             </c:v>
                </c:pt>
                <c:pt idx="7">
                  <c:v>г. Бишкек            </c:v>
                </c:pt>
                <c:pt idx="8">
                  <c:v>г. Ош              </c:v>
                </c:pt>
              </c:strCache>
            </c:strRef>
          </c:cat>
          <c:val>
            <c:numRef>
              <c:f>Лист1!$E$16:$E$24</c:f>
              <c:numCache>
                <c:formatCode>0.0</c:formatCode>
                <c:ptCount val="9"/>
                <c:pt idx="0">
                  <c:v>226.364</c:v>
                </c:pt>
                <c:pt idx="1">
                  <c:v>613.16600000000005</c:v>
                </c:pt>
                <c:pt idx="2">
                  <c:v>154.20599999999999</c:v>
                </c:pt>
                <c:pt idx="3">
                  <c:v>289.44</c:v>
                </c:pt>
                <c:pt idx="4">
                  <c:v>90.17</c:v>
                </c:pt>
                <c:pt idx="5">
                  <c:v>291.47899999999998</c:v>
                </c:pt>
                <c:pt idx="6">
                  <c:v>107.718</c:v>
                </c:pt>
                <c:pt idx="7">
                  <c:v>1000</c:v>
                </c:pt>
                <c:pt idx="8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3C-4433-875E-1D3ECE950E4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FD8E5-2ED3-4489-AC4B-3EE474C3A50F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46AEB-B1CC-41D0-AD08-E185DD6EB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8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71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757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42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987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28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68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30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43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01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93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0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2D16-F471-46A2-9F02-F2085D7492AA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19E4-8129-4967-B2EF-AEA46B93F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956" y="2719211"/>
            <a:ext cx="10923868" cy="3748543"/>
          </a:xfrm>
        </p:spPr>
        <p:txBody>
          <a:bodyPr>
            <a:noAutofit/>
          </a:bodyPr>
          <a:lstStyle/>
          <a:p>
            <a:pPr algn="ctr"/>
            <a:r>
              <a:rPr lang="ky-KG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 </a:t>
            </a:r>
          </a:p>
          <a:p>
            <a:pPr algn="ctr"/>
            <a:r>
              <a:rPr lang="ky-KG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Жергиликтүү өз алдынча </a:t>
            </a:r>
          </a:p>
          <a:p>
            <a:pPr algn="ctr"/>
            <a:r>
              <a:rPr lang="ky-KG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башкарууларынын Союзу</a:t>
            </a:r>
          </a:p>
          <a:p>
            <a:pPr algn="ctr"/>
            <a:endParaRPr lang="ky-KG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y-KG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y-KG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Бишкек – 2021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653186-AB4B-41A8-AD0A-09A69CE59C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682" y="658369"/>
            <a:ext cx="2661848" cy="74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13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33964-629E-41CF-B2A3-74AE0F47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957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ky-KG" b="1" dirty="0">
                <a:solidFill>
                  <a:srgbClr val="C00000"/>
                </a:solidFill>
              </a:rPr>
              <a:t>ӨҢҮЛ БУРГАНЫНЫЗДАРГА РАХМАТ!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428B7C-FD15-43BC-B2B3-C63F48CACC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98" y="633047"/>
            <a:ext cx="2858794" cy="78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32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pPr algn="ctr"/>
            <a:r>
              <a:rPr lang="ru-RU" b="1" dirty="0"/>
              <a:t>КР ЖӨБ Союзу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ЖӨБ Союзу </a:t>
            </a:r>
            <a:r>
              <a:rPr lang="ru-RU" dirty="0" err="1"/>
              <a:t>бүгүнкү</a:t>
            </a:r>
            <a:r>
              <a:rPr lang="ru-RU" dirty="0"/>
              <a:t> </a:t>
            </a:r>
            <a:r>
              <a:rPr lang="ru-RU" dirty="0" err="1"/>
              <a:t>күндө</a:t>
            </a:r>
            <a:r>
              <a:rPr lang="ru-RU" dirty="0"/>
              <a:t>:</a:t>
            </a:r>
          </a:p>
          <a:p>
            <a:r>
              <a:rPr lang="ru-RU" dirty="0" err="1"/>
              <a:t>Кыргызстанда</a:t>
            </a:r>
            <a:r>
              <a:rPr lang="ru-RU" dirty="0"/>
              <a:t>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</a:t>
            </a:r>
            <a:r>
              <a:rPr lang="ru-RU" dirty="0" err="1"/>
              <a:t>башкарууну</a:t>
            </a:r>
            <a:r>
              <a:rPr lang="ru-RU" dirty="0"/>
              <a:t> </a:t>
            </a:r>
            <a:r>
              <a:rPr lang="ru-RU" dirty="0" err="1"/>
              <a:t>өнүктүрүүгө</a:t>
            </a:r>
            <a:r>
              <a:rPr lang="ru-RU" dirty="0"/>
              <a:t> </a:t>
            </a:r>
            <a:r>
              <a:rPr lang="ru-RU" dirty="0" err="1"/>
              <a:t>тиешелүү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талкуулоодо</a:t>
            </a:r>
            <a:r>
              <a:rPr lang="ru-RU" dirty="0"/>
              <a:t> </a:t>
            </a:r>
            <a:r>
              <a:rPr lang="ru-RU" dirty="0" err="1"/>
              <a:t>улуттук</a:t>
            </a:r>
            <a:r>
              <a:rPr lang="ru-RU" dirty="0"/>
              <a:t> </a:t>
            </a:r>
            <a:r>
              <a:rPr lang="ru-RU" dirty="0" err="1"/>
              <a:t>деңгээлде</a:t>
            </a:r>
            <a:r>
              <a:rPr lang="ru-RU" dirty="0"/>
              <a:t> </a:t>
            </a:r>
            <a:r>
              <a:rPr lang="ru-RU" dirty="0" err="1"/>
              <a:t>мамлекеттик</a:t>
            </a:r>
            <a:r>
              <a:rPr lang="ru-RU" dirty="0"/>
              <a:t> </a:t>
            </a:r>
            <a:r>
              <a:rPr lang="ru-RU" dirty="0" err="1"/>
              <a:t>органдардын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укуктуу</a:t>
            </a:r>
            <a:r>
              <a:rPr lang="ru-RU" dirty="0"/>
              <a:t> </a:t>
            </a:r>
            <a:r>
              <a:rPr lang="ru-RU" dirty="0" err="1"/>
              <a:t>өнөктөшү</a:t>
            </a:r>
            <a:r>
              <a:rPr lang="ru-RU" dirty="0"/>
              <a:t> </a:t>
            </a:r>
          </a:p>
          <a:p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</a:t>
            </a:r>
            <a:r>
              <a:rPr lang="ru-RU" dirty="0" err="1"/>
              <a:t>башкаруулардын</a:t>
            </a:r>
            <a:r>
              <a:rPr lang="ru-RU" dirty="0"/>
              <a:t> </a:t>
            </a:r>
            <a:r>
              <a:rPr lang="ru-RU" dirty="0" err="1"/>
              <a:t>кызыкчылыктарын</a:t>
            </a:r>
            <a:r>
              <a:rPr lang="ru-RU" dirty="0"/>
              <a:t> </a:t>
            </a:r>
            <a:r>
              <a:rPr lang="ru-RU" dirty="0" err="1"/>
              <a:t>илгерилетүүдө</a:t>
            </a:r>
            <a:r>
              <a:rPr lang="ru-RU" dirty="0"/>
              <a:t>, </a:t>
            </a:r>
            <a:r>
              <a:rPr lang="ru-RU" dirty="0" err="1"/>
              <a:t>мамлекеттик</a:t>
            </a:r>
            <a:r>
              <a:rPr lang="ru-RU" dirty="0"/>
              <a:t> </a:t>
            </a:r>
            <a:r>
              <a:rPr lang="ru-RU" dirty="0" err="1"/>
              <a:t>органдар</a:t>
            </a:r>
            <a:r>
              <a:rPr lang="ru-RU" dirty="0"/>
              <a:t> </a:t>
            </a:r>
            <a:r>
              <a:rPr lang="ru-RU" dirty="0" err="1"/>
              <a:t>тарабынан</a:t>
            </a:r>
            <a:r>
              <a:rPr lang="ru-RU" dirty="0"/>
              <a:t> </a:t>
            </a:r>
            <a:r>
              <a:rPr lang="ru-RU" dirty="0" err="1"/>
              <a:t>таанылган</a:t>
            </a:r>
            <a:r>
              <a:rPr lang="ru-RU" dirty="0"/>
              <a:t> 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</a:t>
            </a:r>
            <a:r>
              <a:rPr lang="ru-RU" dirty="0" err="1"/>
              <a:t>башкаруулардын</a:t>
            </a:r>
            <a:r>
              <a:rPr lang="ru-RU" dirty="0"/>
              <a:t> </a:t>
            </a:r>
            <a:r>
              <a:rPr lang="ru-RU" dirty="0" err="1"/>
              <a:t>улуттук</a:t>
            </a:r>
            <a:r>
              <a:rPr lang="ru-RU" dirty="0"/>
              <a:t> </a:t>
            </a:r>
            <a:r>
              <a:rPr lang="ru-RU" dirty="0" err="1"/>
              <a:t>деңгээлдеги</a:t>
            </a:r>
            <a:r>
              <a:rPr lang="ru-RU" dirty="0"/>
              <a:t> </a:t>
            </a:r>
            <a:r>
              <a:rPr lang="ru-RU" dirty="0" err="1"/>
              <a:t>өкүлү</a:t>
            </a:r>
            <a:r>
              <a:rPr lang="ru-RU" dirty="0"/>
              <a:t> </a:t>
            </a:r>
          </a:p>
          <a:p>
            <a:r>
              <a:rPr lang="ky-KG" dirty="0"/>
              <a:t>Жергиликтүү өз алдынча башкаруу органдары үчүн ресурс, аларды кызыктырган маалыматтарды, консультацияларды ала ала турган жана алардын кызыкчылыктарын коргоой турган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77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BC7ED-B216-410E-AD50-2BCC59363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004"/>
          </a:xfrm>
        </p:spPr>
        <p:txBody>
          <a:bodyPr>
            <a:normAutofit/>
          </a:bodyPr>
          <a:lstStyle/>
          <a:p>
            <a:pPr algn="ctr"/>
            <a:r>
              <a:rPr lang="ky-KG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ЖӨБ Союзунун түптөлүү тарыхы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49B4EB-DA68-4747-BACE-7B079CFEB5B6}"/>
              </a:ext>
            </a:extLst>
          </p:cNvPr>
          <p:cNvSpPr/>
          <p:nvPr/>
        </p:nvSpPr>
        <p:spPr>
          <a:xfrm>
            <a:off x="548640" y="958189"/>
            <a:ext cx="10494496" cy="71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000" b="1" dirty="0"/>
          </a:p>
          <a:p>
            <a:pPr algn="ctr"/>
            <a:r>
              <a:rPr lang="ky-KG" sz="2000" b="1" dirty="0"/>
              <a:t>КР </a:t>
            </a:r>
            <a:r>
              <a:rPr lang="x-none" sz="2000" b="1" dirty="0"/>
              <a:t>ж</a:t>
            </a:r>
            <a:r>
              <a:rPr lang="ky-KG" sz="2000" b="1" dirty="0"/>
              <a:t>ергиликтүү өз алдынча башкаруу органдарынын Ассоциациясы </a:t>
            </a:r>
            <a:endParaRPr lang="x-none" sz="2000" b="1" dirty="0"/>
          </a:p>
          <a:p>
            <a:pPr algn="ctr"/>
            <a:r>
              <a:rPr lang="ky-KG" sz="2000" b="1" dirty="0"/>
              <a:t>(</a:t>
            </a:r>
            <a:r>
              <a:rPr lang="x-none" sz="2000" b="1" dirty="0"/>
              <a:t>У</a:t>
            </a:r>
            <a:r>
              <a:rPr lang="ru-RU" sz="2000" b="1" dirty="0"/>
              <a:t>к</a:t>
            </a:r>
            <a:r>
              <a:rPr lang="x-none" sz="2000" b="1" dirty="0"/>
              <a:t>а</a:t>
            </a:r>
            <a:r>
              <a:rPr lang="ru-RU" sz="2000" b="1" dirty="0"/>
              <a:t>з</a:t>
            </a:r>
            <a:r>
              <a:rPr lang="x-none" sz="2000" b="1" dirty="0"/>
              <a:t> </a:t>
            </a:r>
            <a:r>
              <a:rPr lang="ru-RU" sz="2000" b="1" dirty="0"/>
              <a:t>П</a:t>
            </a:r>
            <a:r>
              <a:rPr lang="x-none" sz="2000" b="1" dirty="0"/>
              <a:t>р</a:t>
            </a:r>
            <a:r>
              <a:rPr lang="ru-RU" sz="2000" b="1" dirty="0"/>
              <a:t>е</a:t>
            </a:r>
            <a:r>
              <a:rPr lang="x-none" sz="2000" b="1" dirty="0"/>
              <a:t>з</a:t>
            </a:r>
            <a:r>
              <a:rPr lang="ru-RU" sz="2000" b="1" dirty="0"/>
              <a:t>и</a:t>
            </a:r>
            <a:r>
              <a:rPr lang="x-none" sz="2000" b="1" dirty="0"/>
              <a:t>д</a:t>
            </a:r>
            <a:r>
              <a:rPr lang="ru-RU" sz="2000" b="1" dirty="0"/>
              <a:t>е</a:t>
            </a:r>
            <a:r>
              <a:rPr lang="x-none" sz="2000" b="1" dirty="0" err="1"/>
              <a:t>нта</a:t>
            </a:r>
            <a:r>
              <a:rPr lang="x-none" sz="2000" b="1" dirty="0"/>
              <a:t> КР №309 </a:t>
            </a:r>
            <a:r>
              <a:rPr lang="ky-KG" sz="2000" b="1" dirty="0"/>
              <a:t>24</a:t>
            </a:r>
            <a:r>
              <a:rPr lang="x-none" sz="2000" b="1" dirty="0"/>
              <a:t>.10.</a:t>
            </a:r>
            <a:r>
              <a:rPr lang="ky-KG" sz="2000" b="1" dirty="0"/>
              <a:t>1996-ж</a:t>
            </a:r>
            <a:r>
              <a:rPr lang="x-none" sz="2000" b="1" dirty="0"/>
              <a:t>.</a:t>
            </a:r>
            <a:r>
              <a:rPr lang="ky-KG" sz="2000" b="1" dirty="0"/>
              <a:t>)</a:t>
            </a:r>
            <a:endParaRPr lang="ru-RU" sz="2000" dirty="0"/>
          </a:p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93A8BE-4D21-4025-9E2B-F2329BF768CA}"/>
              </a:ext>
            </a:extLst>
          </p:cNvPr>
          <p:cNvSpPr/>
          <p:nvPr/>
        </p:nvSpPr>
        <p:spPr>
          <a:xfrm>
            <a:off x="548640" y="2013450"/>
            <a:ext cx="10494496" cy="71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000" b="1" dirty="0"/>
          </a:p>
          <a:p>
            <a:pPr algn="ctr"/>
            <a:r>
              <a:rPr lang="ky-KG" sz="2000" b="1" dirty="0"/>
              <a:t>КР Жергиликтүү өз алдынча башкаруу органдарынын Союзунун Конгреси </a:t>
            </a:r>
            <a:endParaRPr lang="x-none" sz="2000" b="1" dirty="0"/>
          </a:p>
          <a:p>
            <a:pPr algn="ctr"/>
            <a:r>
              <a:rPr lang="ky-KG" sz="2000" b="1" dirty="0"/>
              <a:t>(</a:t>
            </a:r>
            <a:r>
              <a:rPr lang="x-none" sz="2000" b="1" dirty="0"/>
              <a:t>К</a:t>
            </a:r>
            <a:r>
              <a:rPr lang="ru-RU" sz="2000" b="1" dirty="0"/>
              <a:t>у</a:t>
            </a:r>
            <a:r>
              <a:rPr lang="x-none" sz="2000" b="1" dirty="0"/>
              <a:t>р</a:t>
            </a:r>
            <a:r>
              <a:rPr lang="ru-RU" sz="2000" b="1" dirty="0"/>
              <a:t>у</a:t>
            </a:r>
            <a:r>
              <a:rPr lang="x-none" sz="2000" b="1" dirty="0"/>
              <a:t>л</a:t>
            </a:r>
            <a:r>
              <a:rPr lang="ru-RU" sz="2000" b="1" dirty="0"/>
              <a:t>т</a:t>
            </a:r>
            <a:r>
              <a:rPr lang="x-none" sz="2000" b="1" dirty="0"/>
              <a:t>а</a:t>
            </a:r>
            <a:r>
              <a:rPr lang="ru-RU" sz="2000" b="1" dirty="0"/>
              <a:t>й</a:t>
            </a:r>
            <a:r>
              <a:rPr lang="x-none" sz="2000" b="1" dirty="0"/>
              <a:t> </a:t>
            </a:r>
            <a:r>
              <a:rPr lang="ru-RU" sz="2000" b="1" dirty="0"/>
              <a:t>О</a:t>
            </a:r>
            <a:r>
              <a:rPr lang="x-none" sz="2000" b="1" dirty="0"/>
              <a:t>М</a:t>
            </a:r>
            <a:r>
              <a:rPr lang="ru-RU" sz="2000" b="1" dirty="0"/>
              <a:t>С</a:t>
            </a:r>
            <a:r>
              <a:rPr lang="x-none" sz="2000" b="1" dirty="0"/>
              <a:t>У </a:t>
            </a:r>
            <a:r>
              <a:rPr lang="ky-KG" sz="2000" b="1" dirty="0"/>
              <a:t>25-декабрь 1997-жыл)</a:t>
            </a:r>
            <a:endParaRPr lang="ru-RU" sz="2000" dirty="0"/>
          </a:p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CA6E05B-1A3B-42F9-8936-7D5CE3656791}"/>
              </a:ext>
            </a:extLst>
          </p:cNvPr>
          <p:cNvSpPr/>
          <p:nvPr/>
        </p:nvSpPr>
        <p:spPr>
          <a:xfrm>
            <a:off x="604921" y="3100971"/>
            <a:ext cx="3411409" cy="120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  <a:p>
            <a:pPr algn="ctr"/>
            <a:r>
              <a:rPr lang="ky-KG" sz="2000" b="1" dirty="0"/>
              <a:t>КР </a:t>
            </a:r>
            <a:r>
              <a:rPr lang="x-none" sz="2000" b="1" dirty="0"/>
              <a:t>ш</a:t>
            </a:r>
            <a:r>
              <a:rPr lang="ky-KG" sz="2000" b="1" dirty="0"/>
              <a:t>аарларынын Ассоциациясы</a:t>
            </a:r>
            <a:endParaRPr lang="x-none" sz="2000" b="1" dirty="0"/>
          </a:p>
          <a:p>
            <a:pPr algn="ctr"/>
            <a:r>
              <a:rPr lang="ky-KG" sz="2000" b="1" dirty="0"/>
              <a:t> (</a:t>
            </a:r>
            <a:r>
              <a:rPr lang="x-none" sz="2000" b="1" dirty="0"/>
              <a:t>ж</a:t>
            </a:r>
            <a:r>
              <a:rPr lang="ru-RU" sz="2000" b="1" dirty="0"/>
              <a:t>а</a:t>
            </a:r>
            <a:r>
              <a:rPr lang="x-none" sz="2000" b="1" dirty="0"/>
              <a:t>л</a:t>
            </a:r>
            <a:r>
              <a:rPr lang="ru-RU" sz="2000" b="1" dirty="0"/>
              <a:t>п</a:t>
            </a:r>
            <a:r>
              <a:rPr lang="x-none" sz="2000" b="1" dirty="0"/>
              <a:t>ы </a:t>
            </a:r>
            <a:r>
              <a:rPr lang="ru-RU" sz="2000" b="1" dirty="0"/>
              <a:t>ж</a:t>
            </a:r>
            <a:r>
              <a:rPr lang="x-none" sz="2000" b="1" dirty="0"/>
              <a:t>ы</a:t>
            </a:r>
            <a:r>
              <a:rPr lang="ru-RU" sz="2000" b="1" dirty="0"/>
              <a:t>й</a:t>
            </a:r>
            <a:r>
              <a:rPr lang="x-none" sz="2000" b="1" dirty="0"/>
              <a:t>ы</a:t>
            </a:r>
            <a:r>
              <a:rPr lang="ru-RU" sz="2000" b="1" dirty="0"/>
              <a:t>н</a:t>
            </a:r>
            <a:r>
              <a:rPr lang="x-none" sz="2000" b="1" dirty="0"/>
              <a:t> </a:t>
            </a:r>
          </a:p>
          <a:p>
            <a:pPr algn="ctr"/>
            <a:r>
              <a:rPr lang="ky-KG" sz="2000" b="1" dirty="0"/>
              <a:t>20</a:t>
            </a:r>
            <a:r>
              <a:rPr lang="x-none" sz="2000" b="1" dirty="0"/>
              <a:t>.09.</a:t>
            </a:r>
            <a:r>
              <a:rPr lang="ky-KG" sz="2000" b="1" dirty="0"/>
              <a:t>2000-ж)</a:t>
            </a:r>
            <a:endParaRPr lang="ru-RU" sz="2000" dirty="0"/>
          </a:p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EB6809-89AC-49EB-8099-D4BE4907A9C8}"/>
              </a:ext>
            </a:extLst>
          </p:cNvPr>
          <p:cNvSpPr/>
          <p:nvPr/>
        </p:nvSpPr>
        <p:spPr>
          <a:xfrm>
            <a:off x="4283617" y="3089257"/>
            <a:ext cx="2961244" cy="1231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000" b="1" dirty="0"/>
          </a:p>
          <a:p>
            <a:pPr algn="ctr"/>
            <a:r>
              <a:rPr lang="ky-KG" sz="2000" b="1" dirty="0"/>
              <a:t>КР айыл, поселкаларынын Ассоциациясы (</a:t>
            </a:r>
            <a:r>
              <a:rPr lang="x-none" sz="2000" b="1" dirty="0"/>
              <a:t>ж</a:t>
            </a:r>
            <a:r>
              <a:rPr lang="ru-RU" sz="2000" b="1" dirty="0"/>
              <a:t>а</a:t>
            </a:r>
            <a:r>
              <a:rPr lang="x-none" sz="2000" b="1" dirty="0"/>
              <a:t>л</a:t>
            </a:r>
            <a:r>
              <a:rPr lang="ru-RU" sz="2000" b="1" dirty="0"/>
              <a:t>п</a:t>
            </a:r>
            <a:r>
              <a:rPr lang="x-none" sz="2000" b="1" dirty="0"/>
              <a:t>ы </a:t>
            </a:r>
            <a:r>
              <a:rPr lang="ru-RU" sz="2000" b="1" dirty="0"/>
              <a:t>ж</a:t>
            </a:r>
            <a:r>
              <a:rPr lang="x-none" sz="2000" b="1" dirty="0"/>
              <a:t>ы</a:t>
            </a:r>
            <a:r>
              <a:rPr lang="ru-RU" sz="2000" b="1" dirty="0"/>
              <a:t>й</a:t>
            </a:r>
            <a:r>
              <a:rPr lang="x-none" sz="2000" b="1" dirty="0"/>
              <a:t>ы</a:t>
            </a:r>
            <a:r>
              <a:rPr lang="ru-RU" sz="2000" b="1" dirty="0"/>
              <a:t>н</a:t>
            </a:r>
            <a:r>
              <a:rPr lang="x-none" sz="2000" b="1" dirty="0"/>
              <a:t> </a:t>
            </a:r>
            <a:r>
              <a:rPr lang="ky-KG" sz="2000" b="1" dirty="0"/>
              <a:t>2002-ж</a:t>
            </a:r>
            <a:r>
              <a:rPr lang="ky-KG" b="1" dirty="0"/>
              <a:t>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9D6EA94-45E8-43EB-A560-E5785FA642B6}"/>
              </a:ext>
            </a:extLst>
          </p:cNvPr>
          <p:cNvSpPr/>
          <p:nvPr/>
        </p:nvSpPr>
        <p:spPr>
          <a:xfrm>
            <a:off x="7512147" y="3089257"/>
            <a:ext cx="3530989" cy="1221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sz="2000" b="1" dirty="0"/>
              <a:t>КР муниципалитеттеринин Ассоциациясы (</a:t>
            </a:r>
            <a:r>
              <a:rPr lang="x-none" sz="2000" b="1" dirty="0"/>
              <a:t>Ж</a:t>
            </a:r>
            <a:r>
              <a:rPr lang="ky-KG" sz="2000" b="1" dirty="0"/>
              <a:t>ӨБУА буйругу</a:t>
            </a:r>
            <a:r>
              <a:rPr lang="x-none" sz="2000" b="1" dirty="0"/>
              <a:t> </a:t>
            </a:r>
            <a:r>
              <a:rPr lang="ky-KG" sz="2000" b="1" dirty="0"/>
              <a:t>16</a:t>
            </a:r>
            <a:r>
              <a:rPr lang="x-none" sz="2000" b="1" dirty="0"/>
              <a:t>.09.</a:t>
            </a:r>
            <a:r>
              <a:rPr lang="ky-KG" sz="2000" b="1" dirty="0"/>
              <a:t>2008-ж</a:t>
            </a:r>
            <a:r>
              <a:rPr lang="x-none" sz="2000" b="1" dirty="0"/>
              <a:t>.</a:t>
            </a:r>
            <a:r>
              <a:rPr lang="ky-KG" sz="2000" b="1" dirty="0"/>
              <a:t>)</a:t>
            </a:r>
            <a:endParaRPr lang="ru-RU" sz="20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412D47-3E65-4CD5-B805-C50EF3D08B91}"/>
              </a:ext>
            </a:extLst>
          </p:cNvPr>
          <p:cNvSpPr/>
          <p:nvPr/>
        </p:nvSpPr>
        <p:spPr>
          <a:xfrm>
            <a:off x="1392702" y="4690353"/>
            <a:ext cx="9073661" cy="65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000" b="1" dirty="0"/>
              <a:t>КР муниципалитеттеринин Ассоциациясы (</a:t>
            </a:r>
            <a:r>
              <a:rPr lang="x-none" sz="2000" b="1" dirty="0"/>
              <a:t>ж</a:t>
            </a:r>
            <a:r>
              <a:rPr lang="ru-RU" sz="2000" b="1" dirty="0"/>
              <a:t>а</a:t>
            </a:r>
            <a:r>
              <a:rPr lang="x-none" sz="2000" b="1" dirty="0" err="1"/>
              <a:t>лпы</a:t>
            </a:r>
            <a:r>
              <a:rPr lang="x-none" sz="2000" b="1" dirty="0"/>
              <a:t> </a:t>
            </a:r>
            <a:r>
              <a:rPr lang="x-none" sz="2000" b="1" dirty="0" err="1"/>
              <a:t>жыйын</a:t>
            </a:r>
            <a:r>
              <a:rPr lang="x-none" sz="2000" b="1" dirty="0"/>
              <a:t> </a:t>
            </a:r>
            <a:r>
              <a:rPr lang="ky-KG" sz="2000" b="1" dirty="0"/>
              <a:t>16</a:t>
            </a:r>
            <a:r>
              <a:rPr lang="x-none" sz="2000" b="1" dirty="0"/>
              <a:t>.09.</a:t>
            </a:r>
            <a:r>
              <a:rPr lang="ky-KG" sz="2000" b="1" dirty="0"/>
              <a:t>2008-жыл)</a:t>
            </a:r>
            <a:endParaRPr lang="ru-RU" sz="20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C622D6-FF9C-4BE8-8426-1645DBF2F42B}"/>
              </a:ext>
            </a:extLst>
          </p:cNvPr>
          <p:cNvSpPr/>
          <p:nvPr/>
        </p:nvSpPr>
        <p:spPr>
          <a:xfrm>
            <a:off x="1392703" y="5788856"/>
            <a:ext cx="9073660" cy="655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000" b="1" dirty="0"/>
              <a:t>КР </a:t>
            </a:r>
            <a:r>
              <a:rPr lang="x-none" sz="2000" b="1" dirty="0"/>
              <a:t>ж</a:t>
            </a:r>
            <a:r>
              <a:rPr lang="ky-KG" sz="2000" b="1" dirty="0"/>
              <a:t>ергиликтүү өз алдынча башкарууларынын Союзу (</a:t>
            </a:r>
            <a:r>
              <a:rPr lang="x-none" sz="2000" b="1" dirty="0"/>
              <a:t>ж</a:t>
            </a:r>
            <a:r>
              <a:rPr lang="ru-RU" sz="2000" b="1" dirty="0"/>
              <a:t>а</a:t>
            </a:r>
            <a:r>
              <a:rPr lang="x-none" sz="2000" b="1" dirty="0"/>
              <a:t>л</a:t>
            </a:r>
            <a:r>
              <a:rPr lang="ru-RU" sz="2000" b="1" dirty="0"/>
              <a:t>п</a:t>
            </a:r>
            <a:r>
              <a:rPr lang="x-none" sz="2000" b="1" dirty="0"/>
              <a:t>ы </a:t>
            </a:r>
            <a:r>
              <a:rPr lang="ru-RU" sz="2000" b="1" dirty="0"/>
              <a:t>ж</a:t>
            </a:r>
            <a:r>
              <a:rPr lang="x-none" sz="2000" b="1" dirty="0"/>
              <a:t>ы</a:t>
            </a:r>
            <a:r>
              <a:rPr lang="ru-RU" sz="2000" b="1" dirty="0"/>
              <a:t>й</a:t>
            </a:r>
            <a:r>
              <a:rPr lang="x-none" sz="2000" b="1" dirty="0"/>
              <a:t>ы</a:t>
            </a:r>
            <a:r>
              <a:rPr lang="ru-RU" sz="2000" b="1" dirty="0"/>
              <a:t>н</a:t>
            </a:r>
            <a:r>
              <a:rPr lang="x-none" sz="2000" b="1" dirty="0"/>
              <a:t> </a:t>
            </a:r>
            <a:r>
              <a:rPr lang="ky-KG" sz="2000" b="1" dirty="0"/>
              <a:t>27</a:t>
            </a:r>
            <a:r>
              <a:rPr lang="x-none" sz="2000" b="1" dirty="0"/>
              <a:t>.10.</a:t>
            </a:r>
            <a:r>
              <a:rPr lang="ky-KG" sz="2000" b="1" dirty="0"/>
              <a:t>2010-ж</a:t>
            </a:r>
            <a:r>
              <a:rPr lang="x-none" sz="2000" b="1" dirty="0"/>
              <a:t>.</a:t>
            </a:r>
            <a:r>
              <a:rPr lang="ky-KG" sz="2000" b="1" dirty="0"/>
              <a:t>)</a:t>
            </a:r>
            <a:endParaRPr lang="ru-RU" sz="2000" dirty="0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3B77A2D6-73C0-4E50-98CF-CD9D6D60C6F3}"/>
              </a:ext>
            </a:extLst>
          </p:cNvPr>
          <p:cNvSpPr/>
          <p:nvPr/>
        </p:nvSpPr>
        <p:spPr>
          <a:xfrm>
            <a:off x="5556738" y="1711263"/>
            <a:ext cx="168813" cy="274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9D3306FE-7607-4A9D-960C-9DDF1EAC2A46}"/>
              </a:ext>
            </a:extLst>
          </p:cNvPr>
          <p:cNvSpPr/>
          <p:nvPr/>
        </p:nvSpPr>
        <p:spPr>
          <a:xfrm>
            <a:off x="5595427" y="2742560"/>
            <a:ext cx="130124" cy="358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C35925AA-D122-453D-A9A9-B26DC1D9820E}"/>
              </a:ext>
            </a:extLst>
          </p:cNvPr>
          <p:cNvSpPr/>
          <p:nvPr/>
        </p:nvSpPr>
        <p:spPr>
          <a:xfrm>
            <a:off x="5595427" y="4275624"/>
            <a:ext cx="168812" cy="386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068E49F3-A363-43E7-987D-3F710EAA3C79}"/>
              </a:ext>
            </a:extLst>
          </p:cNvPr>
          <p:cNvSpPr/>
          <p:nvPr/>
        </p:nvSpPr>
        <p:spPr>
          <a:xfrm>
            <a:off x="9066623" y="4275624"/>
            <a:ext cx="154747" cy="386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F796B31D-DB83-41BD-9DA8-BD814CB5105B}"/>
              </a:ext>
            </a:extLst>
          </p:cNvPr>
          <p:cNvSpPr/>
          <p:nvPr/>
        </p:nvSpPr>
        <p:spPr>
          <a:xfrm>
            <a:off x="2535701" y="4275624"/>
            <a:ext cx="123093" cy="358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649CFEED-990A-4A42-9069-EE9A50632EBA}"/>
              </a:ext>
            </a:extLst>
          </p:cNvPr>
          <p:cNvSpPr/>
          <p:nvPr/>
        </p:nvSpPr>
        <p:spPr>
          <a:xfrm>
            <a:off x="5595427" y="5345942"/>
            <a:ext cx="168812" cy="379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855D7FA7-5A06-457A-B725-E04C20B450B8}"/>
              </a:ext>
            </a:extLst>
          </p:cNvPr>
          <p:cNvSpPr/>
          <p:nvPr/>
        </p:nvSpPr>
        <p:spPr>
          <a:xfrm>
            <a:off x="2428434" y="2718739"/>
            <a:ext cx="168813" cy="358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9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561" y="136525"/>
            <a:ext cx="11151219" cy="752862"/>
          </a:xfrm>
        </p:spPr>
        <p:txBody>
          <a:bodyPr>
            <a:noAutofit/>
          </a:bodyPr>
          <a:lstStyle/>
          <a:p>
            <a:r>
              <a:rPr lang="ky-KG" sz="3200" b="1" dirty="0">
                <a:solidFill>
                  <a:srgbClr val="C00000"/>
                </a:solidFill>
              </a:rPr>
              <a:t>СОЮЗДУН МҮЧӨЛӨРҮ ЖАНА БАШКАРУУ ОРГАНДАРЫ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498" y="1025912"/>
            <a:ext cx="10480944" cy="5832088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ky-KG" dirty="0"/>
              <a:t>КР ЖӨБ Союзу - юридикалык жактардын ыктыярдуу бирикмеси. </a:t>
            </a:r>
          </a:p>
          <a:p>
            <a:pPr algn="just"/>
            <a:r>
              <a:rPr lang="ky-KG" b="1" dirty="0"/>
              <a:t>Мүчөлөрү: </a:t>
            </a:r>
            <a:r>
              <a:rPr lang="ky-KG" dirty="0"/>
              <a:t> </a:t>
            </a:r>
            <a:r>
              <a:rPr lang="ky-KG" dirty="0">
                <a:solidFill>
                  <a:srgbClr val="C00000"/>
                </a:solidFill>
              </a:rPr>
              <a:t>32 шаардык </a:t>
            </a:r>
            <a:r>
              <a:rPr lang="ky-KG" dirty="0"/>
              <a:t>мэриялар/кенештер; </a:t>
            </a:r>
            <a:r>
              <a:rPr lang="ky-KG" dirty="0">
                <a:solidFill>
                  <a:srgbClr val="C00000"/>
                </a:solidFill>
              </a:rPr>
              <a:t>452 </a:t>
            </a:r>
            <a:r>
              <a:rPr lang="ky-KG" dirty="0"/>
              <a:t>айыл өкмөтү/кенештер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19E4-8129-4967-B2EF-AEA46B93F0B8}" type="slidenum">
              <a:rPr lang="ru-RU" smtClean="0"/>
              <a:t>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52419" y="2154778"/>
            <a:ext cx="7361499" cy="11708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b="1" dirty="0">
                <a:solidFill>
                  <a:schemeClr val="tx1"/>
                </a:solidFill>
              </a:rPr>
              <a:t>ЖАЛПЫ ЧОГУЛУШ – 54 ДЕЛЕГАТ</a:t>
            </a:r>
            <a:endParaRPr lang="ky-KG" sz="800" dirty="0">
              <a:solidFill>
                <a:schemeClr val="tx1"/>
              </a:solidFill>
            </a:endParaRPr>
          </a:p>
          <a:p>
            <a:pPr algn="ctr"/>
            <a:r>
              <a:rPr lang="ky-KG" dirty="0">
                <a:solidFill>
                  <a:schemeClr val="tx1"/>
                </a:solidFill>
              </a:rPr>
              <a:t>(райондон ЖӨБОнун 40 өкүлү, облустук маанидеги шаарлардан </a:t>
            </a:r>
            <a:r>
              <a:rPr lang="ky-KG" b="1" dirty="0">
                <a:solidFill>
                  <a:schemeClr val="tx1"/>
                </a:solidFill>
              </a:rPr>
              <a:t>12</a:t>
            </a:r>
            <a:r>
              <a:rPr lang="ky-KG" dirty="0">
                <a:solidFill>
                  <a:schemeClr val="tx1"/>
                </a:solidFill>
              </a:rPr>
              <a:t> өкүл, </a:t>
            </a:r>
          </a:p>
          <a:p>
            <a:pPr algn="ctr"/>
            <a:r>
              <a:rPr lang="ky-KG" dirty="0">
                <a:solidFill>
                  <a:schemeClr val="tx1"/>
                </a:solidFill>
              </a:rPr>
              <a:t>Ош жана Бишкек шаарларынан </a:t>
            </a:r>
            <a:r>
              <a:rPr lang="ky-KG" b="1" dirty="0">
                <a:solidFill>
                  <a:schemeClr val="tx1"/>
                </a:solidFill>
              </a:rPr>
              <a:t>2 </a:t>
            </a:r>
            <a:r>
              <a:rPr lang="ky-KG" dirty="0">
                <a:solidFill>
                  <a:schemeClr val="tx1"/>
                </a:solidFill>
              </a:rPr>
              <a:t>өкүл)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798965" y="3986392"/>
            <a:ext cx="4059043" cy="1228195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b="1" dirty="0">
                <a:solidFill>
                  <a:schemeClr val="tx1"/>
                </a:solidFill>
              </a:rPr>
              <a:t>БАШКАРМАЛЫК</a:t>
            </a:r>
          </a:p>
          <a:p>
            <a:pPr algn="ctr"/>
            <a:r>
              <a:rPr lang="ky-KG" sz="2400" dirty="0">
                <a:solidFill>
                  <a:schemeClr val="tx1"/>
                </a:solidFill>
              </a:rPr>
              <a:t>( 9 мүчө</a:t>
            </a:r>
            <a:r>
              <a:rPr lang="ky-KG" sz="1400" dirty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49826" y="3320300"/>
            <a:ext cx="535260" cy="565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167129" y="3345199"/>
            <a:ext cx="551990" cy="529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60631" y="5267120"/>
            <a:ext cx="6745073" cy="11708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y-KG" sz="2400" b="1" dirty="0">
              <a:solidFill>
                <a:schemeClr val="tx1"/>
              </a:solidFill>
            </a:endParaRPr>
          </a:p>
          <a:p>
            <a:pPr algn="ctr"/>
            <a:r>
              <a:rPr lang="ky-KG" sz="2400" b="1" dirty="0">
                <a:solidFill>
                  <a:schemeClr val="tx1"/>
                </a:solidFill>
              </a:rPr>
              <a:t>Аткаруучу орган – ДИРЕКЦИЯ </a:t>
            </a:r>
          </a:p>
          <a:p>
            <a:pPr algn="ctr"/>
            <a:r>
              <a:rPr lang="ky-KG" sz="2000" dirty="0">
                <a:solidFill>
                  <a:schemeClr val="tx1"/>
                </a:solidFill>
              </a:rPr>
              <a:t>(Директор жана штаттагы кызматкерлер – 5 киши, кошумча контракт менен жалданган 7 киши)</a:t>
            </a:r>
          </a:p>
          <a:p>
            <a:pPr algn="ctr"/>
            <a:endParaRPr lang="ky-KG" sz="2000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493214" y="3966661"/>
            <a:ext cx="3899821" cy="120868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2400" b="1" dirty="0">
                <a:solidFill>
                  <a:schemeClr val="tx1"/>
                </a:solidFill>
              </a:rPr>
              <a:t>РЕВИЗИЯЛЫК КОМИССИЯ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3 </a:t>
            </a:r>
            <a:r>
              <a:rPr lang="ru-RU" sz="2000" dirty="0" err="1">
                <a:solidFill>
                  <a:schemeClr val="tx1"/>
                </a:solidFill>
              </a:rPr>
              <a:t>мүчө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070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309" y="356840"/>
            <a:ext cx="8596668" cy="624235"/>
          </a:xfrm>
        </p:spPr>
        <p:txBody>
          <a:bodyPr>
            <a:normAutofit fontScale="90000"/>
          </a:bodyPr>
          <a:lstStyle/>
          <a:p>
            <a:pPr algn="ctr"/>
            <a:r>
              <a:rPr lang="ky-KG" b="1" dirty="0">
                <a:solidFill>
                  <a:srgbClr val="FF0000"/>
                </a:solidFill>
              </a:rPr>
              <a:t>ЖӨБ Союзунун негизги милдеттери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628" y="1059366"/>
            <a:ext cx="11816519" cy="57986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y-K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ЖӨБ органдарынын уюштуруучулук-укуктук формаларын жана финансы-экономикалык өз алдынчалуулугун өркүндөтүүгө көмөктөшүү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ky-K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ЖӨБ кызыкчылыктар чөйрөсүнө тиешелүү ченемдик-укуктук актыларга корутундуларды даярдоо, ЧУА өркүндөтүүгө катышуу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ky-K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ЖӨБ көйгөйлөрүн чечүү  жана мамлекеттик органдар менен өз ара кызматташуусун оптималдаштыруу боюнча сунуштарды иштеп чыгуу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ky-K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Шаарлардын жана айылдардын социалдык-экономикалык өнүгүүсүнө, калкка сапаттуу кызматтарды көрсөтүүгө багытталган долбоорлорду ишке ашырууга катышуу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y-K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Муниципалдык кызматкерлерди, жергиликтүү кенештин депутаттарын окутууну, тажрыйба алмашууну, конференцияларды, семинарларды жана башка коммуникативдик иш-чараларды уюштуруу</a:t>
            </a:r>
          </a:p>
          <a:p>
            <a:pPr marL="457200" lvl="0" indent="-457200">
              <a:buFont typeface="+mj-lt"/>
              <a:buAutoNum type="arabicPeriod"/>
            </a:pPr>
            <a:endParaRPr lang="ky-K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44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3529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ЖӨБ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Союзунун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туруктуулугу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ЖӨБ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органдарынан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түшкөн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мүчөлүк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акылар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боюнча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маалымат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6513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00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8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ЖӨБО </a:t>
            </a:r>
            <a:r>
              <a:rPr lang="ru-RU" sz="4000" b="1" dirty="0" err="1"/>
              <a:t>регионалдык</a:t>
            </a:r>
            <a:r>
              <a:rPr lang="ru-RU" sz="4000" b="1" dirty="0"/>
              <a:t> </a:t>
            </a:r>
            <a:r>
              <a:rPr lang="ru-RU" sz="4000" b="1" dirty="0" err="1"/>
              <a:t>таандыгына</a:t>
            </a:r>
            <a:r>
              <a:rPr lang="ru-RU" sz="4000" b="1" dirty="0"/>
              <a:t> карата </a:t>
            </a:r>
            <a:r>
              <a:rPr lang="ru-RU" sz="4000" b="1" dirty="0" err="1"/>
              <a:t>мүчөлүк</a:t>
            </a:r>
            <a:r>
              <a:rPr lang="ru-RU" sz="4000" b="1" dirty="0"/>
              <a:t> </a:t>
            </a:r>
            <a:r>
              <a:rPr lang="ru-RU" sz="4000" b="1" dirty="0" err="1"/>
              <a:t>акынын</a:t>
            </a:r>
            <a:r>
              <a:rPr lang="ru-RU" sz="4000" b="1" dirty="0"/>
              <a:t> </a:t>
            </a:r>
            <a:r>
              <a:rPr lang="ru-RU" sz="4000" b="1" dirty="0" err="1"/>
              <a:t>түзүлүшү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817687"/>
              </p:ext>
            </p:extLst>
          </p:nvPr>
        </p:nvGraphicFramePr>
        <p:xfrm>
          <a:off x="838200" y="1688123"/>
          <a:ext cx="10515600" cy="44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584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ЖӨБ </a:t>
            </a:r>
            <a:r>
              <a:rPr lang="ru-RU" sz="4000" b="1" dirty="0" err="1"/>
              <a:t>органдары</a:t>
            </a:r>
            <a:r>
              <a:rPr lang="ru-RU" sz="4000" b="1" dirty="0"/>
              <a:t> </a:t>
            </a:r>
            <a:r>
              <a:rPr lang="ru-RU" sz="4000" b="1" dirty="0" err="1"/>
              <a:t>өз</a:t>
            </a:r>
            <a:r>
              <a:rPr lang="ru-RU" sz="4000" b="1" dirty="0"/>
              <a:t> </a:t>
            </a:r>
            <a:r>
              <a:rPr lang="ru-RU" sz="4000" b="1" dirty="0" err="1"/>
              <a:t>өнүгүүсү</a:t>
            </a:r>
            <a:r>
              <a:rPr lang="ru-RU" sz="4000" b="1" dirty="0"/>
              <a:t> </a:t>
            </a:r>
            <a:r>
              <a:rPr lang="ru-RU" sz="4000" b="1" dirty="0" err="1"/>
              <a:t>үчүн</a:t>
            </a:r>
            <a:r>
              <a:rPr lang="ru-RU" sz="4000" b="1" dirty="0"/>
              <a:t> </a:t>
            </a:r>
            <a:r>
              <a:rPr lang="ru-RU" sz="4000" b="1" dirty="0" err="1"/>
              <a:t>эмнеге</a:t>
            </a:r>
            <a:r>
              <a:rPr lang="ru-RU" sz="4000" b="1" dirty="0"/>
              <a:t> </a:t>
            </a:r>
            <a:r>
              <a:rPr lang="ru-RU" sz="4000" b="1" dirty="0" err="1"/>
              <a:t>муктаж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ЖӨБ </a:t>
            </a:r>
            <a:r>
              <a:rPr lang="ru-RU" dirty="0" err="1"/>
              <a:t>багытында</a:t>
            </a:r>
            <a:r>
              <a:rPr lang="ru-RU" dirty="0"/>
              <a:t> </a:t>
            </a:r>
            <a:r>
              <a:rPr lang="ru-RU" dirty="0" err="1"/>
              <a:t>маалыматтарга</a:t>
            </a:r>
            <a:r>
              <a:rPr lang="ru-RU" dirty="0"/>
              <a:t> </a:t>
            </a:r>
            <a:r>
              <a:rPr lang="ru-RU" dirty="0" err="1"/>
              <a:t>жетүү</a:t>
            </a:r>
            <a:endParaRPr lang="ru-RU" dirty="0"/>
          </a:p>
          <a:p>
            <a:r>
              <a:rPr lang="ru-RU" dirty="0" err="1"/>
              <a:t>Аймакты</a:t>
            </a:r>
            <a:r>
              <a:rPr lang="ru-RU" dirty="0"/>
              <a:t> </a:t>
            </a:r>
            <a:r>
              <a:rPr lang="ru-RU" dirty="0" err="1"/>
              <a:t>өнүктүрүү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учурдагы</a:t>
            </a:r>
            <a:r>
              <a:rPr lang="ru-RU" dirty="0"/>
              <a:t> </a:t>
            </a:r>
            <a:r>
              <a:rPr lang="ru-RU" dirty="0" err="1"/>
              <a:t>башкаруу</a:t>
            </a:r>
            <a:r>
              <a:rPr lang="ru-RU" dirty="0"/>
              <a:t> </a:t>
            </a:r>
            <a:r>
              <a:rPr lang="ru-RU" dirty="0" err="1"/>
              <a:t>маселелери</a:t>
            </a:r>
            <a:r>
              <a:rPr lang="ru-RU" dirty="0"/>
              <a:t>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консультацияларды</a:t>
            </a:r>
            <a:r>
              <a:rPr lang="ru-RU" dirty="0"/>
              <a:t> </a:t>
            </a:r>
            <a:r>
              <a:rPr lang="ru-RU" dirty="0" err="1"/>
              <a:t>алуу</a:t>
            </a:r>
            <a:endParaRPr lang="ru-RU" dirty="0"/>
          </a:p>
          <a:p>
            <a:r>
              <a:rPr lang="ru-RU" dirty="0"/>
              <a:t>ЖӨБ </a:t>
            </a:r>
            <a:r>
              <a:rPr lang="ru-RU" dirty="0" err="1"/>
              <a:t>багытында</a:t>
            </a:r>
            <a:r>
              <a:rPr lang="ru-RU" dirty="0"/>
              <a:t> </a:t>
            </a:r>
            <a:r>
              <a:rPr lang="ru-RU" dirty="0" err="1"/>
              <a:t>квалификацияны</a:t>
            </a:r>
            <a:r>
              <a:rPr lang="ru-RU" dirty="0"/>
              <a:t> </a:t>
            </a:r>
            <a:r>
              <a:rPr lang="ru-RU" dirty="0" err="1"/>
              <a:t>жогорулатууга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билимге</a:t>
            </a:r>
            <a:r>
              <a:rPr lang="ru-RU" dirty="0"/>
              <a:t> </a:t>
            </a:r>
            <a:r>
              <a:rPr lang="ru-RU" dirty="0" err="1"/>
              <a:t>жетүү</a:t>
            </a:r>
            <a:r>
              <a:rPr lang="ru-RU" dirty="0"/>
              <a:t> (доступ)</a:t>
            </a:r>
          </a:p>
          <a:p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деңгээлдеги</a:t>
            </a:r>
            <a:r>
              <a:rPr lang="ru-RU" dirty="0"/>
              <a:t> </a:t>
            </a:r>
            <a:r>
              <a:rPr lang="ru-RU" dirty="0" err="1"/>
              <a:t>көйгөйлөрдү</a:t>
            </a:r>
            <a:r>
              <a:rPr lang="ru-RU" dirty="0"/>
              <a:t> </a:t>
            </a:r>
            <a:r>
              <a:rPr lang="ru-RU" dirty="0" err="1"/>
              <a:t>чечүүгө</a:t>
            </a:r>
            <a:r>
              <a:rPr lang="ru-RU" dirty="0"/>
              <a:t> </a:t>
            </a:r>
            <a:r>
              <a:rPr lang="ru-RU" dirty="0" err="1"/>
              <a:t>багытталган</a:t>
            </a:r>
            <a:r>
              <a:rPr lang="ru-RU" dirty="0"/>
              <a:t> башка ЖӨБ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ийгиликтүү</a:t>
            </a:r>
            <a:r>
              <a:rPr lang="ru-RU" dirty="0"/>
              <a:t> </a:t>
            </a:r>
            <a:r>
              <a:rPr lang="ru-RU" dirty="0" err="1"/>
              <a:t>мисалдары</a:t>
            </a:r>
            <a:r>
              <a:rPr lang="ru-RU" dirty="0"/>
              <a:t> </a:t>
            </a:r>
            <a:r>
              <a:rPr lang="ru-RU" dirty="0" err="1"/>
              <a:t>жөнүндө</a:t>
            </a:r>
            <a:r>
              <a:rPr lang="ru-RU" dirty="0"/>
              <a:t> </a:t>
            </a:r>
            <a:r>
              <a:rPr lang="ru-RU" dirty="0" err="1"/>
              <a:t>маалыматка</a:t>
            </a:r>
            <a:r>
              <a:rPr lang="ru-RU" dirty="0"/>
              <a:t> </a:t>
            </a:r>
            <a:r>
              <a:rPr lang="ru-RU" dirty="0" err="1"/>
              <a:t>жетүү</a:t>
            </a:r>
            <a:r>
              <a:rPr lang="ru-RU" dirty="0"/>
              <a:t> </a:t>
            </a:r>
          </a:p>
          <a:p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алдынча</a:t>
            </a:r>
            <a:r>
              <a:rPr lang="ru-RU" dirty="0"/>
              <a:t> </a:t>
            </a:r>
            <a:r>
              <a:rPr lang="ru-RU" dirty="0" err="1"/>
              <a:t>башкаруу</a:t>
            </a:r>
            <a:r>
              <a:rPr lang="ru-RU" dirty="0"/>
              <a:t> </a:t>
            </a:r>
            <a:r>
              <a:rPr lang="ru-RU" dirty="0" err="1"/>
              <a:t>органдарына</a:t>
            </a:r>
            <a:r>
              <a:rPr lang="ru-RU" dirty="0"/>
              <a:t> </a:t>
            </a:r>
            <a:r>
              <a:rPr lang="ru-RU" dirty="0" err="1"/>
              <a:t>байланыштуу</a:t>
            </a:r>
            <a:r>
              <a:rPr lang="ru-RU" dirty="0"/>
              <a:t> </a:t>
            </a:r>
            <a:r>
              <a:rPr lang="ru-RU" dirty="0" err="1"/>
              <a:t>мыйзамдардагы</a:t>
            </a:r>
            <a:r>
              <a:rPr lang="ru-RU" dirty="0"/>
              <a:t> </a:t>
            </a:r>
            <a:r>
              <a:rPr lang="ru-RU" dirty="0" err="1"/>
              <a:t>жаңылыктар</a:t>
            </a:r>
            <a:r>
              <a:rPr lang="ru-RU" dirty="0"/>
              <a:t>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эксперттик</a:t>
            </a:r>
            <a:r>
              <a:rPr lang="ru-RU" dirty="0"/>
              <a:t> </a:t>
            </a:r>
            <a:r>
              <a:rPr lang="ru-RU" dirty="0" err="1"/>
              <a:t>ойлорго</a:t>
            </a:r>
            <a:r>
              <a:rPr lang="ru-RU" dirty="0"/>
              <a:t>/</a:t>
            </a:r>
            <a:r>
              <a:rPr lang="ru-RU" dirty="0" err="1"/>
              <a:t>корутундуларга</a:t>
            </a:r>
            <a:r>
              <a:rPr lang="ru-RU" dirty="0"/>
              <a:t> </a:t>
            </a:r>
            <a:r>
              <a:rPr lang="ru-RU" dirty="0" err="1"/>
              <a:t>жетүү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918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ЖӨБ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мыкты</a:t>
            </a:r>
            <a:r>
              <a:rPr lang="ru-RU" dirty="0"/>
              <a:t> </a:t>
            </a:r>
            <a:r>
              <a:rPr lang="ru-RU" dirty="0" err="1"/>
              <a:t>тажрыйбалары</a:t>
            </a:r>
            <a:r>
              <a:rPr lang="ru-RU" dirty="0"/>
              <a:t> ПОРТАЛЫ </a:t>
            </a:r>
            <a:r>
              <a:rPr lang="ru-RU" dirty="0" err="1"/>
              <a:t>эмнеге</a:t>
            </a:r>
            <a:r>
              <a:rPr lang="ru-RU" dirty="0"/>
              <a:t> </a:t>
            </a:r>
            <a:r>
              <a:rPr lang="ru-RU" dirty="0" err="1"/>
              <a:t>багытталган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топтоо</a:t>
            </a:r>
            <a:r>
              <a:rPr lang="ru-RU" dirty="0"/>
              <a:t>, </a:t>
            </a:r>
            <a:r>
              <a:rPr lang="ru-RU" dirty="0" err="1"/>
              <a:t>сактоо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жайылтуу</a:t>
            </a:r>
            <a:r>
              <a:rPr lang="ru-RU" dirty="0"/>
              <a:t>:</a:t>
            </a:r>
          </a:p>
          <a:p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</a:t>
            </a:r>
            <a:r>
              <a:rPr lang="ru-RU" dirty="0" err="1"/>
              <a:t>чечүү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жамаатты</a:t>
            </a:r>
            <a:r>
              <a:rPr lang="ru-RU" dirty="0"/>
              <a:t> </a:t>
            </a:r>
            <a:r>
              <a:rPr lang="ru-RU" dirty="0" err="1"/>
              <a:t>өнүктүрүү</a:t>
            </a:r>
            <a:r>
              <a:rPr lang="ru-RU" dirty="0"/>
              <a:t>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актуалдуу</a:t>
            </a:r>
            <a:r>
              <a:rPr lang="ru-RU" dirty="0"/>
              <a:t> </a:t>
            </a:r>
            <a:r>
              <a:rPr lang="ru-RU" dirty="0" err="1"/>
              <a:t>маалыматтар</a:t>
            </a:r>
            <a:r>
              <a:rPr lang="ru-RU" dirty="0"/>
              <a:t> </a:t>
            </a:r>
          </a:p>
          <a:p>
            <a:r>
              <a:rPr lang="ru-RU" dirty="0"/>
              <a:t>ЖӨБ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актуалдуу</a:t>
            </a:r>
            <a:r>
              <a:rPr lang="ru-RU" dirty="0"/>
              <a:t> </a:t>
            </a:r>
            <a:r>
              <a:rPr lang="ru-RU" dirty="0" err="1"/>
              <a:t>суроолоруна</a:t>
            </a:r>
            <a:r>
              <a:rPr lang="ru-RU" dirty="0"/>
              <a:t> </a:t>
            </a:r>
            <a:r>
              <a:rPr lang="ru-RU" dirty="0" err="1"/>
              <a:t>жооптор</a:t>
            </a:r>
            <a:endParaRPr lang="ru-RU" dirty="0"/>
          </a:p>
          <a:p>
            <a:r>
              <a:rPr lang="ru-RU" dirty="0"/>
              <a:t>ЖӨБ </a:t>
            </a:r>
            <a:r>
              <a:rPr lang="ru-RU" dirty="0" err="1"/>
              <a:t>багытындагы</a:t>
            </a:r>
            <a:r>
              <a:rPr lang="ru-RU" dirty="0"/>
              <a:t> </a:t>
            </a:r>
            <a:r>
              <a:rPr lang="ru-RU" dirty="0" err="1"/>
              <a:t>эксперттердин</a:t>
            </a:r>
            <a:r>
              <a:rPr lang="ru-RU" dirty="0"/>
              <a:t> </a:t>
            </a:r>
            <a:r>
              <a:rPr lang="ru-RU" dirty="0" err="1"/>
              <a:t>Аналитикалык</a:t>
            </a:r>
            <a:r>
              <a:rPr lang="ru-RU" dirty="0"/>
              <a:t> </a:t>
            </a:r>
            <a:r>
              <a:rPr lang="ru-RU" dirty="0" err="1"/>
              <a:t>макалалары</a:t>
            </a:r>
            <a:endParaRPr lang="ru-RU" dirty="0"/>
          </a:p>
          <a:p>
            <a:r>
              <a:rPr lang="ru-RU" dirty="0" err="1"/>
              <a:t>Мыкты</a:t>
            </a:r>
            <a:r>
              <a:rPr lang="ru-RU" dirty="0"/>
              <a:t> </a:t>
            </a:r>
            <a:r>
              <a:rPr lang="ru-RU" dirty="0" err="1"/>
              <a:t>тажрыйбалардын</a:t>
            </a:r>
            <a:r>
              <a:rPr lang="ru-RU" dirty="0"/>
              <a:t> </a:t>
            </a:r>
            <a:r>
              <a:rPr lang="ru-RU" dirty="0" err="1"/>
              <a:t>мисалдары</a:t>
            </a:r>
            <a:r>
              <a:rPr lang="ru-RU" dirty="0"/>
              <a:t> </a:t>
            </a:r>
          </a:p>
          <a:p>
            <a:r>
              <a:rPr lang="ru-RU" dirty="0" err="1"/>
              <a:t>Документтердин</a:t>
            </a:r>
            <a:r>
              <a:rPr lang="ru-RU" dirty="0"/>
              <a:t> </a:t>
            </a:r>
            <a:r>
              <a:rPr lang="ru-RU" dirty="0" err="1"/>
              <a:t>үлгүлөрү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формалары</a:t>
            </a:r>
            <a:r>
              <a:rPr lang="ru-RU" dirty="0"/>
              <a:t>, </a:t>
            </a:r>
            <a:r>
              <a:rPr lang="ru-RU" dirty="0" err="1"/>
              <a:t>ченемдик</a:t>
            </a:r>
            <a:r>
              <a:rPr lang="ru-RU" dirty="0"/>
              <a:t> </a:t>
            </a:r>
            <a:r>
              <a:rPr lang="ru-RU" dirty="0" err="1"/>
              <a:t>укуктук</a:t>
            </a:r>
            <a:r>
              <a:rPr lang="ru-RU" dirty="0"/>
              <a:t> </a:t>
            </a:r>
            <a:r>
              <a:rPr lang="ru-RU" dirty="0" err="1"/>
              <a:t>актылардын</a:t>
            </a:r>
            <a:r>
              <a:rPr lang="ru-RU" dirty="0"/>
              <a:t> </a:t>
            </a:r>
            <a:r>
              <a:rPr lang="ru-RU" dirty="0" err="1"/>
              <a:t>жыйнагы</a:t>
            </a:r>
            <a:r>
              <a:rPr lang="ru-RU" dirty="0"/>
              <a:t>  </a:t>
            </a:r>
          </a:p>
          <a:p>
            <a:r>
              <a:rPr lang="ru-RU" dirty="0" err="1"/>
              <a:t>Эксперттердин</a:t>
            </a:r>
            <a:r>
              <a:rPr lang="ru-RU" dirty="0"/>
              <a:t> </a:t>
            </a:r>
            <a:r>
              <a:rPr lang="ru-RU" dirty="0" err="1"/>
              <a:t>маалымат</a:t>
            </a:r>
            <a:r>
              <a:rPr lang="ru-RU" dirty="0"/>
              <a:t> </a:t>
            </a:r>
            <a:r>
              <a:rPr lang="ru-RU" dirty="0" err="1"/>
              <a:t>базасы</a:t>
            </a:r>
            <a:r>
              <a:rPr lang="ru-RU" dirty="0"/>
              <a:t>, ЖӨБ </a:t>
            </a:r>
            <a:r>
              <a:rPr lang="ru-RU" dirty="0" err="1"/>
              <a:t>органдары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жергиликтүү</a:t>
            </a:r>
            <a:r>
              <a:rPr lang="ru-RU" dirty="0"/>
              <a:t> </a:t>
            </a:r>
            <a:r>
              <a:rPr lang="ru-RU" dirty="0" err="1"/>
              <a:t>жамааттар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долбоорлордун</a:t>
            </a:r>
            <a:r>
              <a:rPr lang="ru-RU" dirty="0"/>
              <a:t> </a:t>
            </a:r>
            <a:r>
              <a:rPr lang="ru-RU" dirty="0" err="1"/>
              <a:t>жардамы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23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516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КР ЖӨБ Союзу</vt:lpstr>
      <vt:lpstr>ЖӨБ Союзунун түптөлүү тарыхы</vt:lpstr>
      <vt:lpstr>СОЮЗДУН МҮЧӨЛӨРҮ ЖАНА БАШКАРУУ ОРГАНДАРЫ</vt:lpstr>
      <vt:lpstr>ЖӨБ Союзунун негизги милдеттери</vt:lpstr>
      <vt:lpstr>ЖӨБ Союзунун туруктуулугу, ЖӨБ органдарынан түшкөн мүчөлүк акылар боюнча маалымат</vt:lpstr>
      <vt:lpstr>ЖӨБО регионалдык таандыгына карата мүчөлүк акынын түзүлүшү</vt:lpstr>
      <vt:lpstr>ЖӨБ органдары өз өнүгүүсү үчүн эмнеге муктаж</vt:lpstr>
      <vt:lpstr>ЖӨБ органдарынын мыкты тажрыйбалары ПОРТАЛЫ эмнеге багытталган</vt:lpstr>
      <vt:lpstr>КӨҢҮЛ БУРГАНЫНЫЗДАРГА РАХМАТ!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УПРАВЛЕНИЯ СОЮЗА МСУ КР (согласно Уставу)</dc:title>
  <dc:creator>ADMIN</dc:creator>
  <cp:lastModifiedBy>Пользователь</cp:lastModifiedBy>
  <cp:revision>207</cp:revision>
  <cp:lastPrinted>2020-10-20T10:19:37Z</cp:lastPrinted>
  <dcterms:created xsi:type="dcterms:W3CDTF">2017-05-16T11:04:01Z</dcterms:created>
  <dcterms:modified xsi:type="dcterms:W3CDTF">2021-04-20T10:55:03Z</dcterms:modified>
</cp:coreProperties>
</file>