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19"/>
  </p:notesMasterIdLst>
  <p:handoutMasterIdLst>
    <p:handoutMasterId r:id="rId20"/>
  </p:handoutMasterIdLst>
  <p:sldIdLst>
    <p:sldId id="258" r:id="rId2"/>
    <p:sldId id="300" r:id="rId3"/>
    <p:sldId id="342" r:id="rId4"/>
    <p:sldId id="329" r:id="rId5"/>
    <p:sldId id="330" r:id="rId6"/>
    <p:sldId id="343" r:id="rId7"/>
    <p:sldId id="341" r:id="rId8"/>
    <p:sldId id="320" r:id="rId9"/>
    <p:sldId id="321" r:id="rId10"/>
    <p:sldId id="331" r:id="rId11"/>
    <p:sldId id="333" r:id="rId12"/>
    <p:sldId id="334" r:id="rId13"/>
    <p:sldId id="335" r:id="rId14"/>
    <p:sldId id="338" r:id="rId15"/>
    <p:sldId id="336" r:id="rId16"/>
    <p:sldId id="337" r:id="rId17"/>
    <p:sldId id="324" r:id="rId18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6BB597-137A-417F-9B50-CC65E32E7E52}">
          <p14:sldIdLst>
            <p14:sldId id="258"/>
            <p14:sldId id="300"/>
            <p14:sldId id="342"/>
            <p14:sldId id="329"/>
            <p14:sldId id="330"/>
            <p14:sldId id="343"/>
            <p14:sldId id="341"/>
            <p14:sldId id="320"/>
            <p14:sldId id="321"/>
            <p14:sldId id="331"/>
            <p14:sldId id="333"/>
            <p14:sldId id="334"/>
            <p14:sldId id="335"/>
            <p14:sldId id="338"/>
            <p14:sldId id="336"/>
            <p14:sldId id="337"/>
            <p14:sldId id="324"/>
          </p14:sldIdLst>
        </p14:section>
        <p14:section name="Раздел без заголовка" id="{10DF7EB0-1333-4FD9-BF25-81536DDA4E2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93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20321-30C8-47A9-8649-8CD798239626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2CE8-9344-42A1-9548-2B670978B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87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FD8E5-2ED3-4489-AC4B-3EE474C3A50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46AEB-B1CC-41D0-AD08-E185DD6EB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8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842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63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94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69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75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18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94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0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4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75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75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48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1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44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0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46AEB-B1CC-41D0-AD08-E185DD6EBAA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7191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579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4235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875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32896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6801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3031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4391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0169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9342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02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E2D16-F471-46A2-9F02-F2085D7492AA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D19E4-8129-4967-B2EF-AEA46B93F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4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ktyaimak.gov.kg/" TargetMode="External"/><Relationship Id="rId5" Type="http://schemas.openxmlformats.org/officeDocument/2006/relationships/hyperlink" Target="mailto:portal.msu@dpi.kg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myktyaimak.gov.kg/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rtal.msu@dpi.kg" TargetMode="External"/><Relationship Id="rId5" Type="http://schemas.openxmlformats.org/officeDocument/2006/relationships/hyperlink" Target="http://www.myktyaimak.gov.kg/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myktyaimak.gov.kg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myktyaimak.gov.kg/library/best-practices/best-practice-example?id=168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956" y="3171462"/>
            <a:ext cx="11132704" cy="3292232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Журнал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 «Муниципалитет»</a:t>
            </a:r>
          </a:p>
          <a:p>
            <a:endParaRPr lang="ru-RU" sz="1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4400" b="1" dirty="0">
                <a:solidFill>
                  <a:srgbClr val="C00000"/>
                </a:solidFill>
              </a:rPr>
              <a:t>Портал </a:t>
            </a:r>
            <a:b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«Лучшие практики местного самоуправления»</a:t>
            </a:r>
            <a:endParaRPr lang="ru-RU" sz="4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8045"/>
            <a:ext cx="5683625" cy="2895033"/>
          </a:xfrm>
          <a:prstGeom prst="rect">
            <a:avLst/>
          </a:prstGeom>
        </p:spPr>
      </p:pic>
      <p:pic>
        <p:nvPicPr>
          <p:cNvPr id="6" name="Рисунок 5" descr="D:\ПРОЕКТ КАСА\М\лого портал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24" y="805703"/>
            <a:ext cx="6302188" cy="182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31375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2984" y="344172"/>
            <a:ext cx="5926926" cy="104894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entury Gothic" pitchFamily="34" charset="0"/>
                <a:cs typeface="Times New Roman" panose="02020603050405020304" pitchFamily="18" charset="0"/>
              </a:rPr>
              <a:t>Как получить доступ </a:t>
            </a: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к Порталу лучшей практики МСУ </a:t>
            </a:r>
            <a:r>
              <a:rPr lang="en-US" sz="24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+</a:t>
            </a:r>
            <a:r>
              <a:rPr lang="ru-RU" sz="24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 журналом «Муниципалитет»?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08496" y="1842656"/>
            <a:ext cx="105347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Имеются 2 варианта доступа:</a:t>
            </a:r>
          </a:p>
          <a:p>
            <a:endParaRPr lang="ru-RU" sz="2800" dirty="0"/>
          </a:p>
          <a:p>
            <a:pPr marL="514350" indent="-514350">
              <a:buAutoNum type="arabicParenR"/>
            </a:pPr>
            <a:r>
              <a:rPr lang="ru-RU" sz="2800" b="1" dirty="0">
                <a:solidFill>
                  <a:srgbClr val="C00000"/>
                </a:solidFill>
              </a:rPr>
              <a:t>Свободный доступ </a:t>
            </a:r>
            <a:r>
              <a:rPr lang="ru-RU" sz="2800" dirty="0"/>
              <a:t>для всех пользователей: можно знакомится с примерами лучших практик и ценной информацией.</a:t>
            </a:r>
          </a:p>
          <a:p>
            <a:pPr marL="514350" indent="-514350">
              <a:buAutoNum type="arabicParenR"/>
            </a:pPr>
            <a:endParaRPr lang="ru-RU" sz="800" dirty="0"/>
          </a:p>
          <a:p>
            <a:pPr marL="514350" indent="-514350">
              <a:buAutoNum type="arabicParenR"/>
            </a:pPr>
            <a:r>
              <a:rPr lang="ru-RU" sz="2800" b="1" dirty="0">
                <a:solidFill>
                  <a:srgbClr val="C00000"/>
                </a:solidFill>
              </a:rPr>
              <a:t>Зарегистрированный пользователь </a:t>
            </a:r>
            <a:r>
              <a:rPr lang="ru-RU" sz="2800" dirty="0"/>
              <a:t>может загружать на Портал свои примеры лучших практик, участвовать в конкурсах, выигрывать призы, регистрироваться на мероприятия, проходить онлайн обучения, голосовать за практику.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90180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901" y="338907"/>
            <a:ext cx="6261502" cy="104894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cs typeface="Times New Roman" panose="02020603050405020304" pitchFamily="18" charset="0"/>
              </a:rPr>
              <a:t>Регистрация на Портале </a:t>
            </a: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лучшей практики МСУ, объединенный с Журналом «Муниципалитет»?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480163" y="1910005"/>
            <a:ext cx="71538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Как зарегистрироваться на Портале лучшей практики МСУ, объединенном с Журналом «Муниципалитет»?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dirty="0"/>
              <a:t>В разделе «Регистрация» на панели управления Портала нужно заполнить обязательные поля данных: ФИО, место работы, должность, пол, номер телефона, адрес электронной почты, страну, область, район, название органа МСУ, создать пароль для входа в Портал, затем нажать на кнопку «Зарегистрироваться». 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5" y="2011680"/>
            <a:ext cx="2824283" cy="442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5759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2984" y="344172"/>
            <a:ext cx="5926926" cy="104894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cs typeface="Times New Roman" panose="02020603050405020304" pitchFamily="18" charset="0"/>
              </a:rPr>
              <a:t>ВНИМАНИЕ! </a:t>
            </a:r>
            <a:b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Проводится Конкурс  на самую лучшую практику МСУ!</a:t>
            </a:r>
            <a:b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71760" y="2166585"/>
            <a:ext cx="65761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Шаг 1.</a:t>
            </a:r>
            <a:r>
              <a:rPr lang="ru-RU" sz="2800" b="1" dirty="0"/>
              <a:t> </a:t>
            </a:r>
            <a:r>
              <a:rPr lang="ru-RU" sz="2800" dirty="0"/>
              <a:t>Зарегистрируйся на Портале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</a:rPr>
              <a:t>Шаг 2.</a:t>
            </a:r>
            <a:r>
              <a:rPr lang="ru-RU" sz="2800" dirty="0"/>
              <a:t> Загрузи свою практику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Шаг 3.</a:t>
            </a:r>
            <a:r>
              <a:rPr lang="ru-RU" sz="2800" dirty="0"/>
              <a:t> Проголосуй за лучшую практику</a:t>
            </a:r>
          </a:p>
          <a:p>
            <a:pPr algn="ctr"/>
            <a:r>
              <a:rPr lang="ru-RU" sz="2800" b="1" dirty="0"/>
              <a:t>Выиграй ПРИЗ в размере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 100 до 150 тысяч сомов!!!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dirty="0"/>
              <a:t>Положение о конкурсе </a:t>
            </a:r>
            <a:r>
              <a:rPr lang="ru-RU" sz="2800" dirty="0"/>
              <a:t>по ссылке на Портале: </a:t>
            </a:r>
            <a:r>
              <a:rPr lang="en-US" sz="2800" dirty="0">
                <a:solidFill>
                  <a:srgbClr val="0070C0"/>
                </a:solidFill>
              </a:rPr>
              <a:t>http://myktyaimak.gov.kg/single-news?id=16</a:t>
            </a:r>
            <a:endParaRPr lang="ru-RU" sz="28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02" y="2363373"/>
            <a:ext cx="4323008" cy="31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750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280" y="338907"/>
            <a:ext cx="6175716" cy="907220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Оформление подписки</a:t>
            </a:r>
            <a:r>
              <a:rPr lang="ru-RU" sz="2600" b="1" dirty="0">
                <a:solidFill>
                  <a:srgbClr val="002060"/>
                </a:solidFill>
                <a:latin typeface="Century Gothic" pitchFamily="34" charset="0"/>
                <a:cs typeface="Times New Roman" panose="02020603050405020304" pitchFamily="18" charset="0"/>
              </a:rPr>
              <a:t> на журнал «Муниципалитет» и Портал</a:t>
            </a:r>
            <a:endParaRPr lang="ru-RU" sz="2600" b="1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93712" y="1551115"/>
            <a:ext cx="1088839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</a:rPr>
              <a:t>Какова стоимость подписки на печатную версию журнала и полному доступу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ко всей информации и услугам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Портала (далее- Пакет), включая доставку не менее 10 номеров журнала в год:</a:t>
            </a:r>
          </a:p>
          <a:p>
            <a:pPr algn="just"/>
            <a:endParaRPr lang="ru-RU" sz="8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	Годовая подписка на один Пакет -                </a:t>
            </a:r>
            <a:r>
              <a:rPr lang="ru-RU" sz="2400" b="1" dirty="0">
                <a:solidFill>
                  <a:srgbClr val="C00000"/>
                </a:solidFill>
              </a:rPr>
              <a:t>2400 сомов;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	Годовая подписка от 2-х до 10  Пакетов -    </a:t>
            </a:r>
            <a:r>
              <a:rPr lang="ru-RU" sz="2400" b="1" dirty="0">
                <a:solidFill>
                  <a:srgbClr val="C00000"/>
                </a:solidFill>
              </a:rPr>
              <a:t>2 000 сомов;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	Годовая подписка свыше 10 Пакетов -         </a:t>
            </a:r>
            <a:r>
              <a:rPr lang="ru-RU" sz="2400" b="1" dirty="0">
                <a:solidFill>
                  <a:srgbClr val="C00000"/>
                </a:solidFill>
              </a:rPr>
              <a:t>1 800 сомов; </a:t>
            </a:r>
          </a:p>
          <a:p>
            <a:r>
              <a:rPr lang="ru-RU" sz="2400" dirty="0"/>
              <a:t>По итогам работы в 2021 году, условия подписки на 2022 год могут быть пересмотрены.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/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Полный бесплатный доступ к платным услугам и информации Портала имеют: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/>
              <a:t>Члены Союза МСУ КР, уплатившие членские взносы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/>
              <a:t>Лица, оформившие подписку на журнал «Муниципалитет»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96709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3348" y="368325"/>
            <a:ext cx="6175716" cy="907220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Оформление подписки</a:t>
            </a:r>
            <a:r>
              <a:rPr lang="ru-RU" sz="2600" b="1" dirty="0">
                <a:solidFill>
                  <a:srgbClr val="002060"/>
                </a:solidFill>
                <a:latin typeface="Century Gothic" pitchFamily="34" charset="0"/>
                <a:cs typeface="Times New Roman" panose="02020603050405020304" pitchFamily="18" charset="0"/>
              </a:rPr>
              <a:t> на журнал «Муниципалитет» и Портал?</a:t>
            </a:r>
            <a:endParaRPr lang="ru-RU" sz="2600" b="1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956604" y="2099756"/>
            <a:ext cx="101457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ky-KG" sz="2800" dirty="0"/>
              <a:t>Во вопросам </a:t>
            </a:r>
            <a:r>
              <a:rPr lang="ky-KG" sz="2800" b="1" dirty="0">
                <a:solidFill>
                  <a:srgbClr val="C00000"/>
                </a:solidFill>
              </a:rPr>
              <a:t>подписки</a:t>
            </a:r>
            <a:r>
              <a:rPr lang="ky-KG" sz="2800" dirty="0"/>
              <a:t> </a:t>
            </a:r>
            <a:r>
              <a:rPr lang="ru-RU" sz="2800" dirty="0"/>
              <a:t>просим связаться с администратором клиентской базы </a:t>
            </a:r>
            <a:r>
              <a:rPr lang="ru-RU" sz="2800" b="1" dirty="0" err="1"/>
              <a:t>Гуляим</a:t>
            </a:r>
            <a:r>
              <a:rPr lang="ru-RU" sz="2800" b="1" dirty="0"/>
              <a:t> ШАМШИДИНОВОЙ  </a:t>
            </a:r>
            <a:r>
              <a:rPr lang="ru-RU" sz="2800" dirty="0"/>
              <a:t>по телефону +996 770 771130 или по электронной почте </a:t>
            </a:r>
            <a:r>
              <a:rPr lang="ru-RU" sz="2800" u="sng" dirty="0">
                <a:hlinkClick r:id="rId5"/>
              </a:rPr>
              <a:t>portal.msu@dpi.kg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/>
              <a:t>Также сообщение можно оставить в разделе </a:t>
            </a:r>
            <a:r>
              <a:rPr lang="ru-RU" sz="2800" b="1" dirty="0"/>
              <a:t>«Задайте свой вопрос»</a:t>
            </a:r>
            <a:r>
              <a:rPr lang="ru-RU" sz="2800" dirty="0"/>
              <a:t> на Портале: </a:t>
            </a:r>
            <a:r>
              <a:rPr lang="en-US" sz="2800" u="sng" dirty="0">
                <a:hlinkClick r:id="rId6"/>
              </a:rPr>
              <a:t>www</a:t>
            </a:r>
            <a:r>
              <a:rPr lang="ru-RU" sz="2800" u="sng" dirty="0">
                <a:hlinkClick r:id="rId6"/>
              </a:rPr>
              <a:t>.</a:t>
            </a:r>
            <a:r>
              <a:rPr lang="en-US" sz="2800" u="sng" dirty="0" err="1">
                <a:hlinkClick r:id="rId6"/>
              </a:rPr>
              <a:t>myktyaimak</a:t>
            </a:r>
            <a:r>
              <a:rPr lang="ru-RU" sz="2800" u="sng" dirty="0">
                <a:hlinkClick r:id="rId6"/>
              </a:rPr>
              <a:t>.</a:t>
            </a:r>
            <a:r>
              <a:rPr lang="en-US" sz="2800" u="sng" dirty="0" err="1">
                <a:hlinkClick r:id="rId6"/>
              </a:rPr>
              <a:t>gov</a:t>
            </a:r>
            <a:r>
              <a:rPr lang="ru-RU" sz="2800" u="sng" dirty="0">
                <a:hlinkClick r:id="rId6"/>
              </a:rPr>
              <a:t>.</a:t>
            </a:r>
            <a:r>
              <a:rPr lang="en-US" sz="2800" u="sng" dirty="0">
                <a:hlinkClick r:id="rId6"/>
              </a:rPr>
              <a:t>kg</a:t>
            </a:r>
            <a:endParaRPr lang="ru-RU" sz="2800" u="sng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728959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00535" y="2197322"/>
            <a:ext cx="51562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ДЕМОНСТРАЦИЯ </a:t>
            </a:r>
          </a:p>
          <a:p>
            <a:pPr algn="ctr"/>
            <a:endParaRPr lang="ru-RU" sz="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Портала лучшей практики МСУ, объединенный с Журналом «Муниципалитет»</a:t>
            </a:r>
          </a:p>
          <a:p>
            <a:pPr algn="ctr"/>
            <a:endParaRPr lang="ru-RU" sz="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hlinkClick r:id="rId5"/>
              </a:rPr>
              <a:t>www.myktyaimak.gov.kg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800" dirty="0">
              <a:latin typeface="Century Gothic" pitchFamily="34" charset="0"/>
            </a:endParaRPr>
          </a:p>
        </p:txBody>
      </p:sp>
      <p:pic>
        <p:nvPicPr>
          <p:cNvPr id="7" name="Picture 2" descr="D:\Desktop\VAP\Тренинг по Порталу_25.11.2020\Снимок.PN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73" y="1877354"/>
            <a:ext cx="6058834" cy="362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5959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14718" y="1385931"/>
            <a:ext cx="95041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КОНТАКТЫ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dirty="0">
                <a:hlinkClick r:id="rId5"/>
              </a:rPr>
              <a:t>www.myktyaimak.gov.kg</a:t>
            </a:r>
            <a:r>
              <a:rPr lang="ru-RU" sz="2800" dirty="0"/>
              <a:t> </a:t>
            </a:r>
          </a:p>
          <a:p>
            <a:pPr algn="ctr"/>
            <a:r>
              <a:rPr lang="en-US" sz="2800" dirty="0">
                <a:hlinkClick r:id="rId6"/>
              </a:rPr>
              <a:t>portal</a:t>
            </a:r>
            <a:r>
              <a:rPr lang="ru-RU" sz="2800" dirty="0">
                <a:hlinkClick r:id="rId6"/>
              </a:rPr>
              <a:t>.</a:t>
            </a:r>
            <a:r>
              <a:rPr lang="en-US" sz="2800" dirty="0" err="1">
                <a:hlinkClick r:id="rId6"/>
              </a:rPr>
              <a:t>msu</a:t>
            </a:r>
            <a:r>
              <a:rPr lang="ru-RU" sz="2800" dirty="0">
                <a:hlinkClick r:id="rId6"/>
              </a:rPr>
              <a:t>@</a:t>
            </a:r>
            <a:r>
              <a:rPr lang="en-US" sz="2800" dirty="0">
                <a:hlinkClick r:id="rId6"/>
              </a:rPr>
              <a:t>dpi</a:t>
            </a:r>
            <a:r>
              <a:rPr lang="ru-RU" sz="2800" dirty="0">
                <a:hlinkClick r:id="rId6"/>
              </a:rPr>
              <a:t>.</a:t>
            </a:r>
            <a:r>
              <a:rPr lang="en-US" sz="2800" dirty="0">
                <a:hlinkClick r:id="rId6"/>
              </a:rPr>
              <a:t>kg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sz="2800" dirty="0">
              <a:hlinkClick r:id="rId5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Администраторы Портала:</a:t>
            </a: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Гуляим</a:t>
            </a:r>
            <a:r>
              <a:rPr lang="ru-RU" sz="2800" b="1" dirty="0">
                <a:solidFill>
                  <a:srgbClr val="FF0000"/>
                </a:solidFill>
              </a:rPr>
              <a:t> ШАМШИДИНОВА</a:t>
            </a:r>
            <a:r>
              <a:rPr lang="ru-RU" sz="2800" dirty="0"/>
              <a:t>, +996 770 771-130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dirty="0" err="1">
                <a:solidFill>
                  <a:srgbClr val="FF0000"/>
                </a:solidFill>
              </a:rPr>
              <a:t>Нургуль</a:t>
            </a:r>
            <a:r>
              <a:rPr lang="ru-RU" sz="2800" b="1" dirty="0">
                <a:solidFill>
                  <a:srgbClr val="FF0000"/>
                </a:solidFill>
              </a:rPr>
              <a:t> ДЖАМАНКУЛОВА</a:t>
            </a:r>
            <a:r>
              <a:rPr lang="ru-RU" sz="2800" dirty="0"/>
              <a:t>, +996 770 771-711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pPr algn="ctr"/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855874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929" y="2259272"/>
            <a:ext cx="10515600" cy="2986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40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Century Gothic" pitchFamily="34" charset="0"/>
              </a:rPr>
              <a:t>Благодарим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Century Gothic" pitchFamily="34" charset="0"/>
              </a:rPr>
              <a:t>за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002060"/>
                </a:solidFill>
                <a:latin typeface="Century Gothic" pitchFamily="34" charset="0"/>
              </a:rPr>
              <a:t>внимание!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00446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075" y="214954"/>
            <a:ext cx="6980378" cy="984469"/>
          </a:xfrm>
        </p:spPr>
        <p:txBody>
          <a:bodyPr anchor="t" anchorCtr="0">
            <a:normAutofit/>
          </a:bodyPr>
          <a:lstStyle/>
          <a:p>
            <a:pPr algn="r"/>
            <a:r>
              <a:rPr lang="ru-RU" sz="36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Журнал «Муниципалитет»</a:t>
            </a:r>
            <a:endParaRPr lang="ru-RU" sz="4000" b="1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238375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01324"/>
            <a:ext cx="2171139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06437" y="1538791"/>
            <a:ext cx="6330461" cy="4988618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ru-RU" dirty="0"/>
              <a:t>Журнал «Муниципалитет» издается с 2011 года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ru-RU" dirty="0"/>
              <a:t>Почти 10 лет журнал бесплатно обеспечивал своих читателей разнообразной информацией по вопросам местного развития и управления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ru-RU" dirty="0"/>
              <a:t>Журнал был и остается единственным в Кыргызской Республике </a:t>
            </a:r>
            <a:r>
              <a:rPr lang="ru-RU" dirty="0" err="1"/>
              <a:t>специализиро</a:t>
            </a:r>
            <a:r>
              <a:rPr lang="ru-RU" dirty="0"/>
              <a:t>-ванным изданием в сфере местного самоуправления и развития местных сообществ.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ru-RU" sz="800" dirty="0"/>
          </a:p>
          <a:p>
            <a:pPr marL="0" lvl="1" indent="0">
              <a:buNone/>
            </a:pPr>
            <a:r>
              <a:rPr lang="ru-RU" b="1" dirty="0">
                <a:solidFill>
                  <a:srgbClr val="002060"/>
                </a:solidFill>
              </a:rPr>
              <a:t>С января 2021 года журнал «Муниципалитет» перешел на платную подписку, чтобы обеспечить его будущую устойчивость.</a:t>
            </a:r>
          </a:p>
          <a:p>
            <a:pPr marL="0" lvl="1" indent="0">
              <a:buNone/>
            </a:pPr>
            <a:endParaRPr lang="ru-RU" b="1" dirty="0">
              <a:solidFill>
                <a:srgbClr val="FF0000"/>
              </a:solidFill>
              <a:latin typeface="Century Gothic" pitchFamily="34" charset="0"/>
              <a:ea typeface="SimHei" pitchFamily="49" charset="-122"/>
              <a:cs typeface="Times New Roman" panose="02020603050405020304" pitchFamily="18" charset="0"/>
            </a:endParaRPr>
          </a:p>
          <a:p>
            <a:pPr marL="0" lvl="1" indent="457200" algn="just">
              <a:buNone/>
            </a:pP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59" y="1199423"/>
            <a:ext cx="4286660" cy="52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7735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938" y="338907"/>
            <a:ext cx="5926926" cy="759425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Что такое </a:t>
            </a:r>
            <a:r>
              <a:rPr lang="ru-RU" sz="3200" b="1" dirty="0">
                <a:solidFill>
                  <a:srgbClr val="002060"/>
                </a:solidFill>
                <a:latin typeface="Century Gothic" pitchFamily="34" charset="0"/>
                <a:cs typeface="Times New Roman" panose="02020603050405020304" pitchFamily="18" charset="0"/>
              </a:rPr>
              <a:t>Портал</a:t>
            </a:r>
            <a:r>
              <a:rPr lang="ru-RU" sz="32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entury Gothic" pitchFamily="34" charset="0"/>
                <a:cs typeface="Times New Roman" panose="02020603050405020304" pitchFamily="18" charset="0"/>
              </a:rPr>
              <a:t>Лучшей практики МСУ КР?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676548-89A7-45AB-9C6B-9DE7B8E7454D}"/>
              </a:ext>
            </a:extLst>
          </p:cNvPr>
          <p:cNvSpPr/>
          <p:nvPr/>
        </p:nvSpPr>
        <p:spPr>
          <a:xfrm>
            <a:off x="1095375" y="1582341"/>
            <a:ext cx="1004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65760" y="1837900"/>
            <a:ext cx="55811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Это единый </a:t>
            </a:r>
            <a:r>
              <a:rPr lang="ru-RU" sz="3200" b="1" dirty="0">
                <a:solidFill>
                  <a:srgbClr val="FF0000"/>
                </a:solidFill>
              </a:rPr>
              <a:t>электронный ресурс</a:t>
            </a:r>
            <a:r>
              <a:rPr lang="ru-RU" sz="3200" dirty="0"/>
              <a:t> </a:t>
            </a:r>
            <a:r>
              <a:rPr lang="en-US" sz="3200" dirty="0"/>
              <a:t>– </a:t>
            </a:r>
            <a:r>
              <a:rPr lang="ru-RU" sz="3200" dirty="0"/>
              <a:t>обеспечивающий постоянный доступ к актуальному, качественному, применимому опыту развития местного самоуправления.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ctr">
              <a:buNone/>
            </a:pPr>
            <a:r>
              <a:rPr lang="en-US" sz="3200" dirty="0">
                <a:hlinkClick r:id="rId5"/>
              </a:rPr>
              <a:t>www.myktyaimak.gov.kg</a:t>
            </a:r>
            <a:endParaRPr lang="en-US" sz="3200" dirty="0"/>
          </a:p>
          <a:p>
            <a:endParaRPr lang="ru-RU" sz="3200" dirty="0"/>
          </a:p>
        </p:txBody>
      </p:sp>
      <p:pic>
        <p:nvPicPr>
          <p:cNvPr id="12" name="Picture 2" descr="D:\Desktop\VAP\Тренинг по Порталу_25.11.2020\Снимо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1" y="2202941"/>
            <a:ext cx="5543403" cy="331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3962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0275" y="338907"/>
            <a:ext cx="5926926" cy="759425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Портал лучшей практики + Журнал «Муниципалитет»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258" y="1683432"/>
            <a:ext cx="4520368" cy="4935905"/>
          </a:xfrm>
        </p:spPr>
        <p:txBody>
          <a:bodyPr>
            <a:noAutofit/>
          </a:bodyPr>
          <a:lstStyle/>
          <a:p>
            <a:r>
              <a:rPr lang="ru-RU" dirty="0"/>
              <a:t>Для удобства читателей журнала и пользователей Портала</a:t>
            </a:r>
          </a:p>
          <a:p>
            <a:r>
              <a:rPr lang="ru-RU" dirty="0"/>
              <a:t>Быстро и точно находить в одном источнике необходимую информацию</a:t>
            </a:r>
          </a:p>
          <a:p>
            <a:r>
              <a:rPr lang="ru-RU" dirty="0"/>
              <a:t>Журнал таким образом получает электронный «облик» - доступ к журналу стал оперативным</a:t>
            </a:r>
          </a:p>
          <a:p>
            <a:pPr marL="0" lvl="1" indent="0">
              <a:buNone/>
            </a:pPr>
            <a:r>
              <a:rPr lang="ru-RU" sz="2800" dirty="0">
                <a:latin typeface="Century Gothic" pitchFamily="34" charset="0"/>
                <a:ea typeface="SimHei" pitchFamily="49" charset="-122"/>
                <a:cs typeface="Times New Roman" panose="02020603050405020304" pitchFamily="18" charset="0"/>
                <a:hlinkClick r:id="rId3"/>
              </a:rPr>
              <a:t> </a:t>
            </a:r>
            <a:endParaRPr lang="ru-RU" sz="2800" dirty="0">
              <a:latin typeface="Century Gothic" pitchFamily="34" charset="0"/>
              <a:ea typeface="SimHei" pitchFamily="49" charset="-122"/>
              <a:cs typeface="Times New Roman" panose="02020603050405020304" pitchFamily="18" charset="0"/>
            </a:endParaRPr>
          </a:p>
          <a:p>
            <a:pPr marL="0" lvl="1" indent="0" algn="just">
              <a:buNone/>
            </a:pPr>
            <a:r>
              <a:rPr lang="ru-RU" sz="2800" dirty="0">
                <a:latin typeface="Century Gothic" pitchFamily="34" charset="0"/>
                <a:ea typeface="SimHei" pitchFamily="49" charset="-122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Century Gothic" pitchFamily="34" charset="0"/>
              <a:ea typeface="SimHei" pitchFamily="49" charset="-122"/>
              <a:cs typeface="Times New Roman" panose="02020603050405020304" pitchFamily="18" charset="0"/>
            </a:endParaRPr>
          </a:p>
          <a:p>
            <a:pPr marL="0" lvl="1" indent="457200" algn="just">
              <a:buNone/>
            </a:pPr>
            <a:br>
              <a:rPr lang="x-none" sz="2800" dirty="0">
                <a:latin typeface="Century Gothic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676548-89A7-45AB-9C6B-9DE7B8E7454D}"/>
              </a:ext>
            </a:extLst>
          </p:cNvPr>
          <p:cNvSpPr/>
          <p:nvPr/>
        </p:nvSpPr>
        <p:spPr>
          <a:xfrm>
            <a:off x="1095375" y="1582341"/>
            <a:ext cx="1004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317" y="1701857"/>
            <a:ext cx="3671421" cy="2449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82" y="4270899"/>
            <a:ext cx="3671421" cy="24488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11" y="2712596"/>
            <a:ext cx="3765189" cy="21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6300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9447" y="370942"/>
            <a:ext cx="5926926" cy="759425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Кто создал Портал лучшей практики МСУ </a:t>
            </a:r>
            <a:r>
              <a:rPr lang="en-US" sz="32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65909" y="1742406"/>
            <a:ext cx="110509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dirty="0"/>
              <a:t>  Государственное агентство регионального развития при Министерстве сельского, водного хозяйств и развития регионов</a:t>
            </a:r>
          </a:p>
          <a:p>
            <a:pPr algn="just">
              <a:buFont typeface="Wingdings" pitchFamily="2" charset="2"/>
              <a:buChar char="§"/>
            </a:pPr>
            <a:endParaRPr lang="ru-RU" sz="1000" dirty="0"/>
          </a:p>
          <a:p>
            <a:pPr algn="just">
              <a:buFont typeface="Wingdings" pitchFamily="2" charset="2"/>
              <a:buChar char="§"/>
            </a:pPr>
            <a:r>
              <a:rPr lang="ru-RU" sz="2800" dirty="0"/>
              <a:t>  Союз местных самоуправлений КР</a:t>
            </a:r>
          </a:p>
          <a:p>
            <a:pPr algn="just">
              <a:buFont typeface="Wingdings" pitchFamily="2" charset="2"/>
              <a:buChar char="§"/>
            </a:pPr>
            <a:endParaRPr lang="ru-RU" sz="1000" dirty="0"/>
          </a:p>
          <a:p>
            <a:pPr algn="just">
              <a:buFont typeface="Wingdings" pitchFamily="2" charset="2"/>
              <a:buChar char="§"/>
            </a:pPr>
            <a:r>
              <a:rPr lang="ru-RU" sz="2800" dirty="0"/>
              <a:t>  Институт политики развития</a:t>
            </a:r>
            <a:r>
              <a:rPr lang="en-US" sz="2800" dirty="0"/>
              <a:t>.</a:t>
            </a:r>
            <a:endParaRPr lang="ru-RU" sz="2800" dirty="0"/>
          </a:p>
          <a:p>
            <a:pPr algn="r"/>
            <a:r>
              <a:rPr lang="ru-RU" sz="2800" dirty="0">
                <a:latin typeface="Century Gothic" pitchFamily="34" charset="0"/>
              </a:rPr>
              <a:t>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09" y="4442130"/>
            <a:ext cx="2264174" cy="14024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41" y="4521830"/>
            <a:ext cx="3660427" cy="132279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651" y="4330824"/>
            <a:ext cx="2256895" cy="17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155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4682" y="246399"/>
            <a:ext cx="6345196" cy="711020"/>
          </a:xfrm>
        </p:spPr>
        <p:txBody>
          <a:bodyPr anchor="t" anchorCtr="0">
            <a:noAutofit/>
          </a:bodyPr>
          <a:lstStyle/>
          <a:p>
            <a:pPr algn="r"/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Что такое </a:t>
            </a:r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cs typeface="Times New Roman" panose="02020603050405020304" pitchFamily="18" charset="0"/>
              </a:rPr>
              <a:t>Лучшая практика </a:t>
            </a: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местного самоуправления?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003455" y="1195939"/>
            <a:ext cx="47564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</a:rPr>
              <a:t>Лучшая практика МСУ </a:t>
            </a:r>
            <a:r>
              <a:rPr lang="ru-RU" sz="2600" dirty="0"/>
              <a:t>– это примеры того, как органу местного самоуправления удалось  эффективно решить ту или иную проблему которая возникает у всех ОМСУ, и которым могут воспользоваться другие. </a:t>
            </a:r>
          </a:p>
          <a:p>
            <a:pPr algn="just"/>
            <a:endParaRPr lang="ru-RU" sz="2600" dirty="0"/>
          </a:p>
          <a:p>
            <a:pPr algn="just"/>
            <a:r>
              <a:rPr lang="ru-RU" sz="2600" dirty="0"/>
              <a:t>А как узнать о лучших примерах решения проблем или поделиться своим примером? Через </a:t>
            </a:r>
            <a:r>
              <a:rPr lang="ru-RU" sz="2600" b="1" dirty="0">
                <a:solidFill>
                  <a:srgbClr val="FF0000"/>
                </a:solidFill>
              </a:rPr>
              <a:t>Портал лучших практик МСУ КР.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7" y="4515759"/>
            <a:ext cx="3463481" cy="2308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00" y="4515759"/>
            <a:ext cx="3463482" cy="23089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" y="1298303"/>
            <a:ext cx="3574324" cy="2382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01" y="1263482"/>
            <a:ext cx="3150923" cy="23631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11" y="2876499"/>
            <a:ext cx="3385179" cy="22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2634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938" y="338907"/>
            <a:ext cx="5926926" cy="759425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Текущая деятельность на Портале ЛП МСУ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676548-89A7-45AB-9C6B-9DE7B8E7454D}"/>
              </a:ext>
            </a:extLst>
          </p:cNvPr>
          <p:cNvSpPr/>
          <p:nvPr/>
        </p:nvSpPr>
        <p:spPr>
          <a:xfrm>
            <a:off x="1095375" y="1582341"/>
            <a:ext cx="10048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75541" y="1472672"/>
            <a:ext cx="5985804" cy="31584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На базе Портала ЛП было размещено: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Более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90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примеров лучшей практики органов МСУ с описанием процесса реализации и контактами для последующих консультаций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17 видео-уроков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по актуальным для органов МСУ темам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(услуги, тарифы, бюджет, кодекс о нарушениях, электронная торговая площадка и т.д.)</a:t>
            </a:r>
          </a:p>
          <a:p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5541" y="4758267"/>
            <a:ext cx="11716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48 образцов документов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для упрощения работы органов МСУ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(постановления и заключения МК, приказы и распоряжения АО, тарифные политики, акты мониторинга и мн. др.)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0000"/>
                </a:solidFill>
              </a:rPr>
              <a:t>192 НПА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необходимых для работы органов МСУ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</a:rPr>
              <a:t>Учебные материалы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, публикации и аналитические обзоры</a:t>
            </a:r>
            <a:endParaRPr lang="ru-R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79" y="1619846"/>
            <a:ext cx="4531940" cy="286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92784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4682" y="214955"/>
            <a:ext cx="6289638" cy="1172901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Для кого создан Портал лучшей практики МСУ, объединенный с Журналом «Муниципалитет»?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718" y="1772737"/>
            <a:ext cx="9487682" cy="50852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Портал и журнал созданы для: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  руководителей и служащих органов МСУ,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  депутатов местных </a:t>
            </a:r>
            <a:r>
              <a:rPr lang="ru-RU" dirty="0" err="1"/>
              <a:t>кенешей</a:t>
            </a:r>
            <a:r>
              <a:rPr lang="ru-RU" dirty="0"/>
              <a:t>,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  членов местных сообществ,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  исследователей, экспертов, аналитиков,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  студентов и преподавателей в сфере государственного и муниципального управления,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/>
              <a:t> а также для всех неравнодушных к местному самоуправлению лиц. </a:t>
            </a:r>
          </a:p>
          <a:p>
            <a:pPr marL="342900" lvl="1" indent="-342900" algn="just"/>
            <a:endParaRPr lang="ru-RU" sz="2800" dirty="0">
              <a:solidFill>
                <a:schemeClr val="accent5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16872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4682" y="338907"/>
            <a:ext cx="6472518" cy="1048949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entury Gothic" pitchFamily="34" charset="0"/>
                <a:cs typeface="Times New Roman" panose="02020603050405020304" pitchFamily="18" charset="0"/>
              </a:rPr>
              <a:t>Какие услуги </a:t>
            </a:r>
            <a:r>
              <a:rPr lang="ru-RU" sz="2800" b="1" dirty="0">
                <a:solidFill>
                  <a:srgbClr val="FF0000"/>
                </a:solidFill>
                <a:latin typeface="Century Gothic" pitchFamily="34" charset="0"/>
                <a:cs typeface="Times New Roman" panose="02020603050405020304" pitchFamily="18" charset="0"/>
              </a:rPr>
              <a:t>получают пользователи Портала лучшей практики МСУ, объединенного с Журналом «Муниципалитет»?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044"/>
            <a:ext cx="2429436" cy="1237467"/>
          </a:xfrm>
          <a:prstGeom prst="rect">
            <a:avLst/>
          </a:prstGeom>
        </p:spPr>
      </p:pic>
      <p:pic>
        <p:nvPicPr>
          <p:cNvPr id="5" name="Рисунок 4" descr="D:\ПРОЕКТ КАСА\М\лого портал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338907"/>
            <a:ext cx="2680446" cy="7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6775" y="2152357"/>
            <a:ext cx="1118381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/>
              <a:t>Доступ к обширной и </a:t>
            </a:r>
            <a:r>
              <a:rPr lang="ru-RU" sz="2600" b="1" dirty="0"/>
              <a:t>постоянно обновляемой базе примеров лучшей практики МСУ, </a:t>
            </a:r>
            <a:r>
              <a:rPr lang="ru-RU" sz="2600" dirty="0"/>
              <a:t>к учебным материалам, аналитике, исследованиям;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/>
              <a:t>Возможность </a:t>
            </a:r>
            <a:r>
              <a:rPr lang="ru-RU" sz="2600" b="1" dirty="0"/>
              <a:t>получить групповую или индивидуальную консультацию </a:t>
            </a:r>
            <a:r>
              <a:rPr lang="ru-RU" sz="2600" dirty="0"/>
              <a:t>по решению местной проблемы;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b="1" dirty="0"/>
              <a:t>Доступ к </a:t>
            </a:r>
            <a:r>
              <a:rPr lang="ru-RU" sz="2600" b="1" dirty="0" err="1"/>
              <a:t>видеоурокам</a:t>
            </a:r>
            <a:r>
              <a:rPr lang="ru-RU" sz="2600" b="1" dirty="0"/>
              <a:t>, онлайн обучениям, мастер-классам, семинарам, тренингам</a:t>
            </a:r>
            <a:r>
              <a:rPr lang="ru-RU" sz="2600" dirty="0"/>
              <a:t> по наиболее интересным вопросам муниципального управления;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b="1" dirty="0"/>
              <a:t>Доступ к новостям законодательства </a:t>
            </a:r>
            <a:r>
              <a:rPr lang="ru-RU" sz="2600" dirty="0"/>
              <a:t>и другой информации об МСУ в одном месте;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/>
              <a:t>Доступ к информации </a:t>
            </a:r>
            <a:r>
              <a:rPr lang="ru-RU" sz="2600" b="1" dirty="0"/>
              <a:t>о </a:t>
            </a:r>
            <a:r>
              <a:rPr lang="ru-RU" sz="2600" b="1" dirty="0" err="1"/>
              <a:t>грантовой</a:t>
            </a:r>
            <a:r>
              <a:rPr lang="ru-RU" sz="2600" b="1" dirty="0"/>
              <a:t> помощи и проектах разв</a:t>
            </a:r>
            <a:r>
              <a:rPr lang="ru-RU" sz="2600" dirty="0"/>
              <a:t>ития в сфере МСУ.</a:t>
            </a:r>
            <a:endParaRPr lang="ru-RU" sz="2600" dirty="0">
              <a:solidFill>
                <a:srgbClr val="158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6859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851</Words>
  <Application>Microsoft Office PowerPoint</Application>
  <PresentationFormat>Широкоэкранный</PresentationFormat>
  <Paragraphs>124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SimHei</vt:lpstr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Журнал «Муниципалитет»</vt:lpstr>
      <vt:lpstr>Что такое Портал Лучшей практики МСУ КР?</vt:lpstr>
      <vt:lpstr>Портал лучшей практики + Журнал «Муниципалитет»</vt:lpstr>
      <vt:lpstr>Кто создал Портал лучшей практики МСУ  </vt:lpstr>
      <vt:lpstr>Что такое Лучшая практика местного самоуправления?</vt:lpstr>
      <vt:lpstr>Текущая деятельность на Портале ЛП МСУ</vt:lpstr>
      <vt:lpstr>Для кого создан Портал лучшей практики МСУ, объединенный с Журналом «Муниципалитет»?</vt:lpstr>
      <vt:lpstr>Какие услуги получают пользователи Портала лучшей практики МСУ, объединенного с Журналом «Муниципалитет»?</vt:lpstr>
      <vt:lpstr>Как получить доступ к Порталу лучшей практики МСУ + журналом «Муниципалитет»?</vt:lpstr>
      <vt:lpstr>Регистрация на Портале лучшей практики МСУ, объединенный с Журналом «Муниципалитет»?</vt:lpstr>
      <vt:lpstr>ВНИМАНИЕ!  Проводится Конкурс  на самую лучшую практику МСУ! </vt:lpstr>
      <vt:lpstr>Оформление подписки на журнал «Муниципалитет» и Портал</vt:lpstr>
      <vt:lpstr>Оформление подписки на журнал «Муниципалитет» и Портал?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УПРАВЛЕНИЯ СОЮЗА МСУ КР (согласно Уставу)</dc:title>
  <dc:creator>ADMIN</dc:creator>
  <cp:lastModifiedBy>Пользователь</cp:lastModifiedBy>
  <cp:revision>306</cp:revision>
  <cp:lastPrinted>2021-04-14T11:41:48Z</cp:lastPrinted>
  <dcterms:created xsi:type="dcterms:W3CDTF">2017-05-16T11:04:01Z</dcterms:created>
  <dcterms:modified xsi:type="dcterms:W3CDTF">2021-04-21T09:17:38Z</dcterms:modified>
</cp:coreProperties>
</file>