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6" r:id="rId4"/>
    <p:sldId id="258" r:id="rId5"/>
    <p:sldId id="259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3D435-20A1-4BAF-B4D1-2772939F95A6}" type="datetimeFigureOut">
              <a:rPr lang="ru-RU" smtClean="0"/>
              <a:t>11.12.2017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4AEDC-8A90-4575-AE44-D4F59B14A3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506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3427" y="1347192"/>
            <a:ext cx="7757046" cy="2921496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3426" y="4653136"/>
            <a:ext cx="6705945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4465-C4CC-404C-9D26-5D237646CD90}" type="datetimeFigureOut">
              <a:rPr lang="ru-RU" smtClean="0"/>
              <a:t>11.12.2017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F175-2D6A-48A6-8A6D-08C24688AD8C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063426" y="4509120"/>
            <a:ext cx="7757046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4465-C4CC-404C-9D26-5D237646CD90}" type="datetimeFigureOut">
              <a:rPr lang="ru-RU" smtClean="0"/>
              <a:t>11.12.2017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F175-2D6A-48A6-8A6D-08C24688AD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4465-C4CC-404C-9D26-5D237646CD90}" type="datetimeFigureOut">
              <a:rPr lang="ru-RU" smtClean="0"/>
              <a:t>11.12.2017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F175-2D6A-48A6-8A6D-08C24688AD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4465-C4CC-404C-9D26-5D237646CD90}" type="datetimeFigureOut">
              <a:rPr lang="ru-RU" smtClean="0"/>
              <a:t>11.12.2017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F175-2D6A-48A6-8A6D-08C24688AD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4465-C4CC-404C-9D26-5D237646CD90}" type="datetimeFigureOut">
              <a:rPr lang="ru-RU" smtClean="0"/>
              <a:t>11.12.2017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F175-2D6A-48A6-8A6D-08C24688AD8C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4465-C4CC-404C-9D26-5D237646CD90}" type="datetimeFigureOut">
              <a:rPr lang="ru-RU" smtClean="0"/>
              <a:t>11.12.2017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F175-2D6A-48A6-8A6D-08C24688AD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4465-C4CC-404C-9D26-5D237646CD90}" type="datetimeFigureOut">
              <a:rPr lang="ru-RU" smtClean="0"/>
              <a:t>11.12.2017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F175-2D6A-48A6-8A6D-08C24688AD8C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4465-C4CC-404C-9D26-5D237646CD90}" type="datetimeFigureOut">
              <a:rPr lang="ru-RU" smtClean="0"/>
              <a:t>11.12.2017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F175-2D6A-48A6-8A6D-08C24688AD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4465-C4CC-404C-9D26-5D237646CD90}" type="datetimeFigureOut">
              <a:rPr lang="ru-RU" smtClean="0"/>
              <a:t>11.12.2017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F175-2D6A-48A6-8A6D-08C24688AD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4465-C4CC-404C-9D26-5D237646CD90}" type="datetimeFigureOut">
              <a:rPr lang="ru-RU" smtClean="0"/>
              <a:t>11.12.2017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F175-2D6A-48A6-8A6D-08C24688AD8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4465-C4CC-404C-9D26-5D237646CD90}" type="datetimeFigureOut">
              <a:rPr lang="ru-RU" smtClean="0"/>
              <a:t>11.12.2017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F175-2D6A-48A6-8A6D-08C24688AD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1AF4465-C4CC-404C-9D26-5D237646CD90}" type="datetimeFigureOut">
              <a:rPr lang="ru-RU" smtClean="0"/>
              <a:t>11.12.2017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C80F175-2D6A-48A6-8A6D-08C24688AD8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844824"/>
            <a:ext cx="7715894" cy="2592288"/>
          </a:xfrm>
        </p:spPr>
        <p:txBody>
          <a:bodyPr>
            <a:noAutofit/>
          </a:bodyPr>
          <a:lstStyle/>
          <a:p>
            <a:r>
              <a:rPr lang="ru-RU" sz="3500" b="1" dirty="0">
                <a:solidFill>
                  <a:schemeClr val="tx1"/>
                </a:solidFill>
              </a:rPr>
              <a:t>Платформа сегодня: </a:t>
            </a:r>
            <a:r>
              <a:rPr lang="ru-RU" sz="3500" b="1" dirty="0" smtClean="0">
                <a:solidFill>
                  <a:schemeClr val="tx1"/>
                </a:solidFill>
              </a:rPr>
              <a:t/>
            </a:r>
            <a:br>
              <a:rPr lang="ru-RU" sz="3500" b="1" dirty="0" smtClean="0">
                <a:solidFill>
                  <a:schemeClr val="tx1"/>
                </a:solidFill>
              </a:rPr>
            </a:br>
            <a:r>
              <a:rPr lang="ru-RU" sz="3500" b="1" dirty="0" smtClean="0">
                <a:solidFill>
                  <a:schemeClr val="tx1"/>
                </a:solidFill>
              </a:rPr>
              <a:t>механизмы </a:t>
            </a:r>
            <a:r>
              <a:rPr lang="ru-RU" sz="3500" b="1" dirty="0">
                <a:solidFill>
                  <a:schemeClr val="tx1"/>
                </a:solidFill>
              </a:rPr>
              <a:t>управления, </a:t>
            </a:r>
            <a:r>
              <a:rPr lang="ru-RU" sz="3500" b="1" dirty="0" smtClean="0">
                <a:solidFill>
                  <a:schemeClr val="tx1"/>
                </a:solidFill>
              </a:rPr>
              <a:t/>
            </a:r>
            <a:br>
              <a:rPr lang="ru-RU" sz="3500" b="1" dirty="0" smtClean="0">
                <a:solidFill>
                  <a:schemeClr val="tx1"/>
                </a:solidFill>
              </a:rPr>
            </a:br>
            <a:r>
              <a:rPr lang="ru-RU" sz="3500" b="1" dirty="0" smtClean="0">
                <a:solidFill>
                  <a:schemeClr val="tx1"/>
                </a:solidFill>
              </a:rPr>
              <a:t>что сделано, </a:t>
            </a:r>
            <a:r>
              <a:rPr lang="ru-RU" sz="3500" b="1" dirty="0" smtClean="0">
                <a:solidFill>
                  <a:schemeClr val="tx1"/>
                </a:solidFill>
              </a:rPr>
              <a:t>ближайшие планы и </a:t>
            </a:r>
            <a:r>
              <a:rPr lang="ru-RU" sz="3500" b="1" dirty="0" smtClean="0">
                <a:solidFill>
                  <a:schemeClr val="tx1"/>
                </a:solidFill>
              </a:rPr>
              <a:t>обращение к новым партнерам</a:t>
            </a:r>
            <a:endParaRPr lang="ru-RU" sz="3500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32570" y="4725144"/>
            <a:ext cx="6565801" cy="1608584"/>
          </a:xfrm>
        </p:spPr>
        <p:txBody>
          <a:bodyPr/>
          <a:lstStyle/>
          <a:p>
            <a:r>
              <a:rPr lang="ru-RU" b="1" dirty="0" smtClean="0"/>
              <a:t>Омурбек </a:t>
            </a:r>
            <a:r>
              <a:rPr lang="ru-RU" b="1" dirty="0" err="1" smtClean="0"/>
              <a:t>Алманбетов</a:t>
            </a:r>
            <a:r>
              <a:rPr lang="ru-RU" b="1" dirty="0" smtClean="0"/>
              <a:t>,</a:t>
            </a:r>
          </a:p>
          <a:p>
            <a:r>
              <a:rPr lang="ru-RU" sz="2000" dirty="0" smtClean="0"/>
              <a:t>директор Союза </a:t>
            </a:r>
            <a:r>
              <a:rPr lang="ru-RU" sz="2000" dirty="0" smtClean="0"/>
              <a:t>МСУ КР</a:t>
            </a:r>
            <a:endParaRPr lang="ru-RU" sz="2000" dirty="0" smtClean="0"/>
          </a:p>
          <a:p>
            <a:r>
              <a:rPr lang="ru-RU" sz="2000" dirty="0" smtClean="0"/>
              <a:t>12 декабря 2017 г.</a:t>
            </a:r>
            <a:endParaRPr lang="ru-RU" sz="2000" dirty="0"/>
          </a:p>
        </p:txBody>
      </p:sp>
      <p:pic>
        <p:nvPicPr>
          <p:cNvPr id="1027" name="Рисунок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76672"/>
            <a:ext cx="2255838" cy="442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Рисунок 24" descr="Associacija_logo_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468" y="476672"/>
            <a:ext cx="781050" cy="52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5373503"/>
              </p:ext>
            </p:extLst>
          </p:nvPr>
        </p:nvGraphicFramePr>
        <p:xfrm>
          <a:off x="381407" y="476672"/>
          <a:ext cx="662201" cy="662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orelDRAW" r:id="rId5" imgW="540536" imgH="540270" progId="CorelDraw.Graphic.16">
                  <p:embed/>
                </p:oleObj>
              </mc:Choice>
              <mc:Fallback>
                <p:oleObj name="CorelDRAW" r:id="rId5" imgW="540536" imgH="540270" progId="CorelDraw.Graphic.16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407" y="476672"/>
                        <a:ext cx="662201" cy="6622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2109788" y="3608388"/>
            <a:ext cx="132238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700" tIns="12700" rIns="127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476672"/>
            <a:ext cx="216024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b="1" dirty="0"/>
              <a:t>ГОСУДАРСТВЕННОЕ АГЕНТСТВО  </a:t>
            </a:r>
            <a:endParaRPr lang="ru-RU" sz="700" dirty="0"/>
          </a:p>
          <a:p>
            <a:r>
              <a:rPr lang="ru-RU" sz="700" b="1" dirty="0"/>
              <a:t>ПО ДЕЛАМ МЕСТНОГО САМОУПРАВЛЕНИЯ </a:t>
            </a:r>
            <a:endParaRPr lang="ru-RU" sz="700" dirty="0"/>
          </a:p>
          <a:p>
            <a:r>
              <a:rPr lang="ru-RU" sz="700" b="1" dirty="0"/>
              <a:t>И МЕЖЭТНИЧЕСКИХ ОТНОШЕНИЙ </a:t>
            </a:r>
            <a:endParaRPr lang="ru-RU" sz="700" dirty="0"/>
          </a:p>
          <a:p>
            <a:r>
              <a:rPr lang="ru-RU" sz="700" b="1" dirty="0"/>
              <a:t>ПРИ ПРАВИТЕЛЬСТВЕ </a:t>
            </a:r>
            <a:endParaRPr lang="ru-RU" sz="700" dirty="0"/>
          </a:p>
          <a:p>
            <a:r>
              <a:rPr lang="ru-RU" sz="700" b="1" dirty="0"/>
              <a:t>КЫРГЫЗСКОЙ РЕСПУБЛИКИ</a:t>
            </a:r>
            <a:endParaRPr lang="ru-RU" sz="7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427984" y="476672"/>
            <a:ext cx="1800200" cy="6032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800" b="1" kern="0" dirty="0">
                <a:solidFill>
                  <a:srgbClr val="0070C0"/>
                </a:solidFill>
              </a:rPr>
              <a:t>СОЮЗ </a:t>
            </a:r>
            <a:endParaRPr lang="ru-RU" sz="800" b="1" kern="0" dirty="0" smtClean="0">
              <a:solidFill>
                <a:srgbClr val="0070C0"/>
              </a:solidFill>
            </a:endParaRPr>
          </a:p>
          <a:p>
            <a:pPr lvl="0"/>
            <a:r>
              <a:rPr lang="ru-RU" sz="800" b="1" kern="0" dirty="0" smtClean="0">
                <a:solidFill>
                  <a:srgbClr val="0070C0"/>
                </a:solidFill>
              </a:rPr>
              <a:t>МЕСТНЫХ </a:t>
            </a:r>
          </a:p>
          <a:p>
            <a:pPr lvl="0"/>
            <a:r>
              <a:rPr lang="ru-RU" sz="800" b="1" kern="0" dirty="0" smtClean="0">
                <a:solidFill>
                  <a:srgbClr val="0070C0"/>
                </a:solidFill>
              </a:rPr>
              <a:t>САМОУПРАВЛЕНИЙ</a:t>
            </a:r>
            <a:endParaRPr lang="ru-RU" sz="800" b="1" kern="0" dirty="0">
              <a:solidFill>
                <a:srgbClr val="0070C0"/>
              </a:solidFill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800" b="1" dirty="0">
                <a:solidFill>
                  <a:srgbClr val="0070C0"/>
                </a:solidFill>
              </a:rPr>
              <a:t>КЫРГЫЗСКОЙ </a:t>
            </a:r>
            <a:r>
              <a:rPr lang="ru-RU" sz="800" b="1" dirty="0" smtClean="0">
                <a:solidFill>
                  <a:srgbClr val="0070C0"/>
                </a:solidFill>
              </a:rPr>
              <a:t>РЕСПУБЛИКИ</a:t>
            </a:r>
            <a:endParaRPr lang="ru-RU" sz="800" b="1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225274" y="5702749"/>
            <a:ext cx="10812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800" b="1" kern="0" dirty="0" smtClean="0"/>
              <a:t>При финансовой поддержке</a:t>
            </a:r>
            <a:r>
              <a:rPr lang="ru-RU" sz="800" b="1" kern="0" dirty="0" smtClean="0">
                <a:solidFill>
                  <a:srgbClr val="0070C0"/>
                </a:solidFill>
              </a:rPr>
              <a:t>:</a:t>
            </a:r>
            <a:endParaRPr lang="ru-RU" sz="800" b="1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</p:txBody>
      </p:sp>
      <p:pic>
        <p:nvPicPr>
          <p:cNvPr id="13" name="Рисунок 1" descr="SDC_RGB_hoch_po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8693" y="5702749"/>
            <a:ext cx="1403361" cy="660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5533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60168"/>
          </a:xfrm>
        </p:spPr>
        <p:txBody>
          <a:bodyPr/>
          <a:lstStyle/>
          <a:p>
            <a:r>
              <a:rPr lang="ru-RU" dirty="0" smtClean="0"/>
              <a:t>Это не все вопросы, на которые предстоит ответить</a:t>
            </a:r>
          </a:p>
          <a:p>
            <a:r>
              <a:rPr lang="ru-RU" dirty="0" smtClean="0"/>
              <a:t>Приглашаем всех партнеров по развитию местного самоуправления присоединиться к Платформе, чтобы придать новый импульс развитию местного самоуправления в Кыргызской Республике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9229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33400"/>
            <a:ext cx="8147248" cy="1599456"/>
          </a:xfrm>
        </p:spPr>
        <p:txBody>
          <a:bodyPr>
            <a:noAutofit/>
          </a:bodyPr>
          <a:lstStyle/>
          <a:p>
            <a:r>
              <a:rPr lang="ru-RU" sz="2800" b="1" dirty="0"/>
              <a:t>Является ли Платформа новой организационной структурой?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Будет </a:t>
            </a:r>
            <a:r>
              <a:rPr lang="ru-RU" sz="2800" b="1" dirty="0"/>
              <a:t>ли она действовать как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ru-RU" sz="2800" b="1" dirty="0" smtClean="0"/>
              <a:t>самостоятельное </a:t>
            </a:r>
            <a:r>
              <a:rPr lang="ru-RU" sz="2800" b="1" dirty="0"/>
              <a:t>юридическое лицо?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368624"/>
            <a:ext cx="8424936" cy="4156720"/>
          </a:xfrm>
        </p:spPr>
        <p:txBody>
          <a:bodyPr>
            <a:normAutofit/>
          </a:bodyPr>
          <a:lstStyle/>
          <a:p>
            <a:r>
              <a:rPr lang="ru-RU" dirty="0" smtClean="0"/>
              <a:t>Нет смысла в дублировании и создании новых структур. Это </a:t>
            </a:r>
            <a:r>
              <a:rPr lang="ru-RU" b="1" dirty="0" smtClean="0"/>
              <a:t>консорциум</a:t>
            </a:r>
            <a:r>
              <a:rPr lang="ru-RU" dirty="0" smtClean="0"/>
              <a:t> Союза, ГАМСУМО и ИПР, </a:t>
            </a:r>
            <a:r>
              <a:rPr lang="ru-RU" dirty="0"/>
              <a:t>созданный для усиления сотрудничества органов МСУ между собой и с </a:t>
            </a:r>
            <a:r>
              <a:rPr lang="ru-RU" dirty="0" smtClean="0"/>
              <a:t>государством. Трехсторонний меморандум заключен в августе 2017 г.</a:t>
            </a:r>
          </a:p>
          <a:p>
            <a:r>
              <a:rPr lang="ru-RU" dirty="0" smtClean="0"/>
              <a:t>Планируется, </a:t>
            </a:r>
            <a:r>
              <a:rPr lang="ru-RU" dirty="0"/>
              <a:t>что </a:t>
            </a:r>
            <a:r>
              <a:rPr lang="ru-RU" dirty="0" smtClean="0"/>
              <a:t>Союз </a:t>
            </a:r>
            <a:r>
              <a:rPr lang="ru-RU" dirty="0"/>
              <a:t>с помощью Платформы </a:t>
            </a:r>
            <a:r>
              <a:rPr lang="ru-RU" dirty="0" smtClean="0"/>
              <a:t>окрепнет </a:t>
            </a:r>
            <a:r>
              <a:rPr lang="ru-RU" dirty="0"/>
              <a:t>настолько, что сможет самостоятельно решать все поставленные </a:t>
            </a:r>
            <a:r>
              <a:rPr lang="ru-RU" dirty="0" smtClean="0"/>
              <a:t>задачи по вертикали и по горизонтали</a:t>
            </a:r>
          </a:p>
          <a:p>
            <a:r>
              <a:rPr lang="ru-RU" dirty="0" smtClean="0"/>
              <a:t>Консорциум открыт для всех заинтересованных сторон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7947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Кто будет управлять Платформой, кто ее будет администрировать?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Союз </a:t>
            </a:r>
            <a:r>
              <a:rPr lang="ru-RU" dirty="0"/>
              <a:t>МСУ, так как миссия, цель и задачи Союза максимальным образом совпадают с задачами </a:t>
            </a:r>
            <a:r>
              <a:rPr lang="ru-RU" dirty="0" smtClean="0"/>
              <a:t>Платформы</a:t>
            </a:r>
          </a:p>
          <a:p>
            <a:r>
              <a:rPr lang="ru-RU" dirty="0" smtClean="0"/>
              <a:t>Поддержка администрирования по вертикали – ГАМСУМО</a:t>
            </a:r>
          </a:p>
          <a:p>
            <a:r>
              <a:rPr lang="ru-RU" dirty="0" smtClean="0"/>
              <a:t>Поддержка администрирования по вертикали и по горизонтали – ИПР и </a:t>
            </a:r>
            <a:r>
              <a:rPr lang="ru-RU" b="1" dirty="0" smtClean="0">
                <a:solidFill>
                  <a:srgbClr val="C00000"/>
                </a:solidFill>
              </a:rPr>
              <a:t>другие партнеры по развитию – приглашаем всех к сотрудничеству!!!</a:t>
            </a:r>
          </a:p>
        </p:txBody>
      </p:sp>
    </p:spTree>
    <p:extLst>
      <p:ext uri="{BB962C8B-B14F-4D97-AF65-F5344CB8AC3E}">
        <p14:creationId xmlns:p14="http://schemas.microsoft.com/office/powerpoint/2010/main" val="1567808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/>
              <a:t>На какие средства будет работать Платформа?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200128"/>
          </a:xfrm>
        </p:spPr>
        <p:txBody>
          <a:bodyPr/>
          <a:lstStyle/>
          <a:p>
            <a:r>
              <a:rPr lang="ru-RU" dirty="0"/>
              <a:t>Надеемся на собственные силы, ресурсы трех </a:t>
            </a:r>
            <a:r>
              <a:rPr lang="ru-RU" dirty="0" smtClean="0"/>
              <a:t>организаций</a:t>
            </a:r>
          </a:p>
          <a:p>
            <a:r>
              <a:rPr lang="ru-RU" dirty="0" smtClean="0"/>
              <a:t>Разрабатывается план финансовой устойчивости</a:t>
            </a:r>
          </a:p>
          <a:p>
            <a:r>
              <a:rPr lang="ru-RU" dirty="0" smtClean="0"/>
              <a:t>Нужна также </a:t>
            </a:r>
            <a:r>
              <a:rPr lang="ru-RU" dirty="0"/>
              <a:t>помощь партнеров по развитию</a:t>
            </a:r>
          </a:p>
        </p:txBody>
      </p:sp>
    </p:spTree>
    <p:extLst>
      <p:ext uri="{BB962C8B-B14F-4D97-AF65-F5344CB8AC3E}">
        <p14:creationId xmlns:p14="http://schemas.microsoft.com/office/powerpoint/2010/main" val="3697945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Какие ресурсы есть сегодня?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Членские взносы – решен вопрос с бюджетной классификацией, теперь там есть отдельная строка про членские взносы</a:t>
            </a:r>
          </a:p>
          <a:p>
            <a:r>
              <a:rPr lang="ru-RU" dirty="0" smtClean="0"/>
              <a:t>Небольшой институциональный грант от ИПР (получен)</a:t>
            </a:r>
          </a:p>
          <a:p>
            <a:r>
              <a:rPr lang="ru-RU" dirty="0" smtClean="0"/>
              <a:t>Грант от Правительства Швейцарии через ШУРС на разработку рамок переговорного процесса «государство – органы МСУ» и проведение большого обсуждения весной (не менее 120 участников)</a:t>
            </a:r>
          </a:p>
          <a:p>
            <a:r>
              <a:rPr lang="ru-RU" dirty="0" smtClean="0"/>
              <a:t>Техническая поддержка Проекта </a:t>
            </a:r>
            <a:r>
              <a:rPr lang="en-US" dirty="0" smtClean="0"/>
              <a:t>USAID</a:t>
            </a:r>
            <a:r>
              <a:rPr lang="ru-RU" dirty="0" smtClean="0"/>
              <a:t> «успешный аймак» – разработка детального плана финансовой устойчивости Союза МСУ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5403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Требуется существенная поддержка горизонтальных связей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488160"/>
          </a:xfrm>
        </p:spPr>
        <p:txBody>
          <a:bodyPr/>
          <a:lstStyle/>
          <a:p>
            <a:r>
              <a:rPr lang="ru-RU" dirty="0" smtClean="0"/>
              <a:t>Нужно поддержать </a:t>
            </a:r>
            <a:r>
              <a:rPr lang="ru-RU" dirty="0" err="1" smtClean="0"/>
              <a:t>фасилитацию</a:t>
            </a:r>
            <a:r>
              <a:rPr lang="ru-RU" dirty="0" smtClean="0"/>
              <a:t> трех уже созданных практикующих сообществ финансовых работников органов МСУ; кенешей и глав МСУ</a:t>
            </a:r>
          </a:p>
          <a:p>
            <a:r>
              <a:rPr lang="ru-RU" dirty="0" smtClean="0"/>
              <a:t>Нужно работать по созданию новых практикующих сообществ: ответственных секретарей, поставщиков услуг, активистов в сообществах (</a:t>
            </a:r>
            <a:r>
              <a:rPr lang="ru-RU" dirty="0" err="1" smtClean="0"/>
              <a:t>шаарманов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5028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Почему всем нам нужна Платформа здесь и сейчас?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272136"/>
          </a:xfrm>
        </p:spPr>
        <p:txBody>
          <a:bodyPr/>
          <a:lstStyle/>
          <a:p>
            <a:r>
              <a:rPr lang="ru-RU" dirty="0" smtClean="0"/>
              <a:t>Для дальнейшего </a:t>
            </a:r>
            <a:r>
              <a:rPr lang="ru-RU" dirty="0"/>
              <a:t>развития местного самоуправления, укрепления связей между различными </a:t>
            </a:r>
            <a:r>
              <a:rPr lang="ru-RU" dirty="0" smtClean="0"/>
              <a:t>секторами</a:t>
            </a:r>
          </a:p>
          <a:p>
            <a:r>
              <a:rPr lang="ru-RU" dirty="0" smtClean="0"/>
              <a:t>Платформа поможет в </a:t>
            </a:r>
            <a:r>
              <a:rPr lang="ru-RU" dirty="0"/>
              <a:t>распространении практики, расширении горизонтальных связей, апробации ваших новаторских идей по совершенствованию управления, общественной </a:t>
            </a:r>
            <a:r>
              <a:rPr lang="ru-RU" dirty="0" smtClean="0"/>
              <a:t>работы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3554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Какова будет роль ГАМСУМО</a:t>
            </a:r>
            <a:r>
              <a:rPr lang="ru-RU" sz="3600" dirty="0" smtClean="0"/>
              <a:t>? Не будет ли государство доминировать?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272136"/>
          </a:xfrm>
        </p:spPr>
        <p:txBody>
          <a:bodyPr>
            <a:normAutofit/>
          </a:bodyPr>
          <a:lstStyle/>
          <a:p>
            <a:r>
              <a:rPr lang="ru-RU" dirty="0"/>
              <a:t>Роль ГАМСУМО будет заключаться в установлении рамок переговорного процесса органов МСУ с правительством, улучшении контактов со всеми министерствами и ведомствами, совместной работе в Жогорку </a:t>
            </a:r>
            <a:r>
              <a:rPr lang="ru-RU" dirty="0" err="1" smtClean="0"/>
              <a:t>Кенеше</a:t>
            </a:r>
            <a:endParaRPr lang="ru-RU" dirty="0" smtClean="0"/>
          </a:p>
          <a:p>
            <a:r>
              <a:rPr lang="ru-RU" dirty="0" smtClean="0"/>
              <a:t>Союз МСУ как членская организация будет следовать интересам своих членов – органов МСУ, иначе не состоится. Альтернативы нет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5964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Планы на 2018 год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Разработка регламента (формата) переговорного процесса органов МСУ с Правительством</a:t>
            </a:r>
          </a:p>
          <a:p>
            <a:r>
              <a:rPr lang="ru-RU" dirty="0" smtClean="0"/>
              <a:t>Разработка Плана финансовой устойчивости Союза МСУ</a:t>
            </a:r>
          </a:p>
          <a:p>
            <a:r>
              <a:rPr lang="ru-RU" dirty="0" smtClean="0"/>
              <a:t>Проведение обсуждения двух документов весной 2018 г. (признание рамок переговорного процесса сторонами, общественный консенсус)</a:t>
            </a:r>
          </a:p>
          <a:p>
            <a:r>
              <a:rPr lang="ru-RU" dirty="0" smtClean="0"/>
              <a:t>Поддержка практикующих сообществ в течение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3565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Другая 5">
      <a:dk1>
        <a:srgbClr val="000000"/>
      </a:dk1>
      <a:lt1>
        <a:srgbClr val="FFFFFF"/>
      </a:lt1>
      <a:dk2>
        <a:srgbClr val="53585D"/>
      </a:dk2>
      <a:lt2>
        <a:srgbClr val="DC9E1F"/>
      </a:lt2>
      <a:accent1>
        <a:srgbClr val="00B0F0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47</TotalTime>
  <Words>477</Words>
  <Application>Microsoft Office PowerPoint</Application>
  <PresentationFormat>Экран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Ясность</vt:lpstr>
      <vt:lpstr>CorelDRAW X6 Graphic</vt:lpstr>
      <vt:lpstr>Платформа сегодня:  механизмы управления,  что сделано, ближайшие планы и обращение к новым партнерам</vt:lpstr>
      <vt:lpstr>Является ли Платформа новой организационной структурой?  Будет ли она действовать как  самостоятельное юридическое лицо?</vt:lpstr>
      <vt:lpstr>Кто будет управлять Платформой, кто ее будет администрировать?</vt:lpstr>
      <vt:lpstr>На какие средства будет работать Платформа?</vt:lpstr>
      <vt:lpstr>Какие ресурсы есть сегодня?</vt:lpstr>
      <vt:lpstr>Требуется существенная поддержка горизонтальных связей</vt:lpstr>
      <vt:lpstr>Почему всем нам нужна Платформа здесь и сейчас?</vt:lpstr>
      <vt:lpstr>Какова будет роль ГАМСУМО? Не будет ли государство доминировать?</vt:lpstr>
      <vt:lpstr>Планы на 2018 год</vt:lpstr>
      <vt:lpstr>Заключение </vt:lpstr>
    </vt:vector>
  </TitlesOfParts>
  <Company>DPI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Платформа сегодня:  механизмы управления, что сделано и какая нужна поддержка</dc:title>
  <dc:creator>Nadejda</dc:creator>
  <cp:lastModifiedBy>Nurgul J.</cp:lastModifiedBy>
  <cp:revision>7</cp:revision>
  <dcterms:created xsi:type="dcterms:W3CDTF">2017-12-11T01:57:24Z</dcterms:created>
  <dcterms:modified xsi:type="dcterms:W3CDTF">2017-12-11T11:28:11Z</dcterms:modified>
</cp:coreProperties>
</file>