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30"/>
  </p:notesMasterIdLst>
  <p:handoutMasterIdLst>
    <p:handoutMasterId r:id="rId31"/>
  </p:handoutMasterIdLst>
  <p:sldIdLst>
    <p:sldId id="267" r:id="rId2"/>
    <p:sldId id="280" r:id="rId3"/>
    <p:sldId id="319" r:id="rId4"/>
    <p:sldId id="320" r:id="rId5"/>
    <p:sldId id="321" r:id="rId6"/>
    <p:sldId id="322" r:id="rId7"/>
    <p:sldId id="323" r:id="rId8"/>
    <p:sldId id="324" r:id="rId9"/>
    <p:sldId id="306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285" r:id="rId20"/>
    <p:sldId id="295" r:id="rId21"/>
    <p:sldId id="296" r:id="rId22"/>
    <p:sldId id="297" r:id="rId23"/>
    <p:sldId id="298" r:id="rId24"/>
    <p:sldId id="334" r:id="rId25"/>
    <p:sldId id="299" r:id="rId26"/>
    <p:sldId id="300" r:id="rId27"/>
    <p:sldId id="301" r:id="rId28"/>
    <p:sldId id="318" r:id="rId29"/>
  </p:sldIdLst>
  <p:sldSz cx="9906000" cy="6858000" type="A4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nara Esengul" initials="Ch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949" autoAdjust="0"/>
  </p:normalViewPr>
  <p:slideViewPr>
    <p:cSldViewPr snapToGrid="0">
      <p:cViewPr>
        <p:scale>
          <a:sx n="66" d="100"/>
          <a:sy n="66" d="100"/>
        </p:scale>
        <p:origin x="-240" y="-9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-3918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1" dirty="0"/>
                      <a:t>73</a:t>
                    </a:r>
                    <a:r>
                      <a:rPr lang="en-US" sz="2400" b="1" dirty="0" smtClean="0"/>
                      <a:t>%</a:t>
                    </a:r>
                    <a:r>
                      <a:rPr lang="ru-RU" sz="2400" b="1" dirty="0" smtClean="0"/>
                      <a:t>, </a:t>
                    </a:r>
                  </a:p>
                  <a:p>
                    <a:r>
                      <a:rPr lang="ru-RU" sz="2400" b="1" dirty="0" smtClean="0"/>
                      <a:t>9499 объектов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1" dirty="0"/>
                      <a:t>27</a:t>
                    </a:r>
                    <a:r>
                      <a:rPr lang="en-US" sz="2400" b="1" dirty="0" smtClean="0"/>
                      <a:t>%</a:t>
                    </a:r>
                    <a:r>
                      <a:rPr lang="ru-RU" sz="2400" b="1" dirty="0" smtClean="0"/>
                      <a:t>, </a:t>
                    </a:r>
                  </a:p>
                  <a:p>
                    <a:r>
                      <a:rPr lang="ru-RU" sz="2400" b="1" dirty="0" smtClean="0"/>
                      <a:t>3154 объекта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Регистрация</c:v>
                </c:pt>
                <c:pt idx="1">
                  <c:v>Нет регистрации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0.73</c:v>
                </c:pt>
                <c:pt idx="1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Регистрация</c:v>
                </c:pt>
                <c:pt idx="1">
                  <c:v>Нет регистрации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9499</c:v>
                </c:pt>
                <c:pt idx="1">
                  <c:v>3154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AB9A-8939-498E-BF17-FD57CBDB309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C36F-39A0-402B-8ED7-93D651DF49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4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EEA60-380F-B94C-A21C-CE538EF84E3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50BD7-02DA-D64F-B891-B8ECF929B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7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5013" y="746125"/>
            <a:ext cx="538797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 1) в обмене информацией, лучшей практикой, продуктами и методами управления в целях решения общих проблем и улучшения качества муниципального управления; </a:t>
            </a:r>
          </a:p>
          <a:p>
            <a:r>
              <a:rPr lang="ru-RU" altLang="ru-RU" smtClean="0"/>
              <a:t>2) улучшения сотрудничества органов МСУ с местными сообществами; </a:t>
            </a:r>
          </a:p>
          <a:p>
            <a:r>
              <a:rPr lang="ru-RU" altLang="ru-RU" smtClean="0"/>
              <a:t>3) улучшения сотрудничества с гражданским обществом и бизнесом. </a:t>
            </a: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CBA07E-2AD4-4EF8-86D5-904451E17C09}" type="slidenum">
              <a:rPr lang="ru-RU" altLang="ru-RU"/>
              <a:pPr>
                <a:spcBef>
                  <a:spcPct val="0"/>
                </a:spcBef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094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3736" y="2514601"/>
            <a:ext cx="7243762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3736" y="4777380"/>
            <a:ext cx="7243762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417530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4529541"/>
            <a:ext cx="633561" cy="365125"/>
          </a:xfrm>
        </p:spPr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52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609600"/>
            <a:ext cx="7243762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35" y="4354046"/>
            <a:ext cx="7243762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31781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3244140"/>
            <a:ext cx="633561" cy="365125"/>
          </a:xfrm>
        </p:spPr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58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584" y="609600"/>
            <a:ext cx="682006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60947" y="3505200"/>
            <a:ext cx="6123450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35" y="4354046"/>
            <a:ext cx="7243762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403" y="31781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3244140"/>
            <a:ext cx="633561" cy="365125"/>
          </a:xfrm>
        </p:spPr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004967" y="648005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30817" y="290530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013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2438401"/>
            <a:ext cx="724376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735" y="5181600"/>
            <a:ext cx="724376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491172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2098" y="4983088"/>
            <a:ext cx="633561" cy="365125"/>
          </a:xfrm>
        </p:spPr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17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315584" y="609600"/>
            <a:ext cx="682006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3735" y="4343400"/>
            <a:ext cx="724376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735" y="5181600"/>
            <a:ext cx="724376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403" y="491172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2098" y="4983088"/>
            <a:ext cx="633561" cy="365125"/>
          </a:xfrm>
        </p:spPr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004967" y="648005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30817" y="290530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0755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627407"/>
            <a:ext cx="724376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3735" y="4343400"/>
            <a:ext cx="724376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735" y="5181600"/>
            <a:ext cx="724376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491172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2098" y="4983088"/>
            <a:ext cx="633561" cy="365125"/>
          </a:xfrm>
        </p:spPr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10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9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2035" y="627406"/>
            <a:ext cx="1793676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35" y="627406"/>
            <a:ext cx="5262563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3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752" y="624110"/>
            <a:ext cx="7240746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735" y="2133600"/>
            <a:ext cx="7243763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9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2058750"/>
            <a:ext cx="7243762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35" y="3530129"/>
            <a:ext cx="7243762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31781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3244140"/>
            <a:ext cx="633561" cy="365125"/>
          </a:xfrm>
        </p:spPr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7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35" y="2133600"/>
            <a:ext cx="3505015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2482" y="2126222"/>
            <a:ext cx="3505015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787783"/>
            <a:ext cx="633561" cy="365125"/>
          </a:xfrm>
        </p:spPr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1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8240" y="1972703"/>
            <a:ext cx="3244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735" y="2548966"/>
            <a:ext cx="3528601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9137" y="1969475"/>
            <a:ext cx="32491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152" y="2545738"/>
            <a:ext cx="352517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098" y="787783"/>
            <a:ext cx="633561" cy="365125"/>
          </a:xfrm>
        </p:spPr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17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1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446088"/>
            <a:ext cx="284797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7447" y="446089"/>
            <a:ext cx="421005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735" y="1598613"/>
            <a:ext cx="284797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71437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26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735" y="4800600"/>
            <a:ext cx="724376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03735" y="634965"/>
            <a:ext cx="724376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735" y="5367338"/>
            <a:ext cx="724376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403" y="4911726"/>
            <a:ext cx="129067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2098" y="4983088"/>
            <a:ext cx="633561" cy="365125"/>
          </a:xfrm>
        </p:spPr>
        <p:txBody>
          <a:bodyPr/>
          <a:lstStyle/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4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31685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2117" y="-786"/>
            <a:ext cx="1914798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4859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6751" y="624110"/>
            <a:ext cx="724074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35" y="2133600"/>
            <a:ext cx="724376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8810" y="6130437"/>
            <a:ext cx="931355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2BC28-B710-44D9-AA68-B658881FCAB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3735" y="6135809"/>
            <a:ext cx="619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32098" y="787783"/>
            <a:ext cx="6335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82B811-B791-49CE-84BC-DE244B0FE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23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799" y="5728963"/>
            <a:ext cx="2155667" cy="441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Рисунок 24" descr="Associacija_logo_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058" y="5734977"/>
            <a:ext cx="729995" cy="51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3725069" y="3646489"/>
            <a:ext cx="107444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700" tIns="12700" rIns="127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43757"/>
              </p:ext>
            </p:extLst>
          </p:nvPr>
        </p:nvGraphicFramePr>
        <p:xfrm>
          <a:off x="4150310" y="346230"/>
          <a:ext cx="2034096" cy="2008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orelDRAW" r:id="rId5" imgW="540536" imgH="540270" progId="CorelDraw.Graphic.16">
                  <p:embed/>
                </p:oleObj>
              </mc:Choice>
              <mc:Fallback>
                <p:oleObj name="CorelDRAW" r:id="rId5" imgW="540536" imgH="540270" progId="CorelDraw.Graphic.1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0310" y="346230"/>
                        <a:ext cx="2034096" cy="20088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100831" y="2441359"/>
            <a:ext cx="8569357" cy="19974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500" b="1" dirty="0" smtClean="0">
                <a:solidFill>
                  <a:srgbClr val="0070C0"/>
                </a:solidFill>
              </a:rPr>
              <a:t>ГОСУДАРСТВЕННОЕ АГЕНТСТВО </a:t>
            </a:r>
            <a:br>
              <a:rPr lang="ru-RU" sz="2500" b="1" dirty="0" smtClean="0">
                <a:solidFill>
                  <a:srgbClr val="0070C0"/>
                </a:solidFill>
              </a:rPr>
            </a:br>
            <a:r>
              <a:rPr lang="ru-RU" sz="2500" b="1" dirty="0" smtClean="0">
                <a:solidFill>
                  <a:srgbClr val="0070C0"/>
                </a:solidFill>
              </a:rPr>
              <a:t>ПО ДЕЛАМ МЕСТНОГО САМОУПРАВЛЕНИЯ</a:t>
            </a:r>
            <a:br>
              <a:rPr lang="ru-RU" sz="2500" b="1" dirty="0" smtClean="0">
                <a:solidFill>
                  <a:srgbClr val="0070C0"/>
                </a:solidFill>
              </a:rPr>
            </a:br>
            <a:r>
              <a:rPr lang="ru-RU" sz="2500" b="1" dirty="0" smtClean="0">
                <a:solidFill>
                  <a:srgbClr val="0070C0"/>
                </a:solidFill>
              </a:rPr>
              <a:t>И МЕЖЭТНИЧЕСКИХ ОТНОШЕНИЙ </a:t>
            </a:r>
            <a:br>
              <a:rPr lang="ru-RU" sz="2500" b="1" dirty="0" smtClean="0">
                <a:solidFill>
                  <a:srgbClr val="0070C0"/>
                </a:solidFill>
              </a:rPr>
            </a:br>
            <a:r>
              <a:rPr lang="ru-RU" sz="2500" b="1" dirty="0" smtClean="0">
                <a:solidFill>
                  <a:srgbClr val="0070C0"/>
                </a:solidFill>
              </a:rPr>
              <a:t>ПРИ ПРАВИТЕЛЬСТВЕ КЫРГЫЗСКОЙ РЕСПУБЛИКИ</a:t>
            </a:r>
            <a:endParaRPr lang="ru-RU" sz="25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41099" y="5698043"/>
            <a:ext cx="10812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" b="1" kern="0" dirty="0" smtClean="0"/>
              <a:t>При финансовой поддержке</a:t>
            </a:r>
            <a:r>
              <a:rPr lang="ru-RU" sz="800" b="1" kern="0" dirty="0" smtClean="0">
                <a:solidFill>
                  <a:srgbClr val="0070C0"/>
                </a:solidFill>
              </a:rPr>
              <a:t>:</a:t>
            </a:r>
            <a:endParaRPr lang="ru-RU" sz="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0" y="5734976"/>
            <a:ext cx="1269507" cy="514904"/>
          </a:xfrm>
          <a:prstGeom prst="homePlate">
            <a:avLst/>
          </a:prstGeom>
          <a:solidFill>
            <a:srgbClr val="902A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869473" y="5734976"/>
            <a:ext cx="1604868" cy="531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00" b="1" kern="0" dirty="0">
                <a:solidFill>
                  <a:srgbClr val="0070C0"/>
                </a:solidFill>
              </a:rPr>
              <a:t>СОЮЗ </a:t>
            </a:r>
            <a:endParaRPr lang="ru-RU" sz="700" b="1" kern="0" dirty="0" smtClean="0">
              <a:solidFill>
                <a:srgbClr val="0070C0"/>
              </a:solidFill>
            </a:endParaRPr>
          </a:p>
          <a:p>
            <a:pPr lvl="0"/>
            <a:r>
              <a:rPr lang="ru-RU" sz="700" b="1" kern="0" dirty="0" smtClean="0">
                <a:solidFill>
                  <a:srgbClr val="0070C0"/>
                </a:solidFill>
              </a:rPr>
              <a:t>МЕСТНЫХ </a:t>
            </a:r>
          </a:p>
          <a:p>
            <a:pPr lvl="0"/>
            <a:r>
              <a:rPr lang="ru-RU" sz="700" b="1" kern="0" dirty="0" smtClean="0">
                <a:solidFill>
                  <a:srgbClr val="0070C0"/>
                </a:solidFill>
              </a:rPr>
              <a:t>САМОУПРАВЛЕНИЙ</a:t>
            </a:r>
            <a:endParaRPr lang="ru-RU" sz="700" b="1" kern="0" dirty="0">
              <a:solidFill>
                <a:srgbClr val="0070C0"/>
              </a:solidFill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700" b="1" dirty="0">
                <a:solidFill>
                  <a:srgbClr val="0070C0"/>
                </a:solidFill>
              </a:rPr>
              <a:t>КЫРГЫЗСКОЙ </a:t>
            </a:r>
            <a:r>
              <a:rPr lang="ru-RU" sz="700" b="1" dirty="0" smtClean="0">
                <a:solidFill>
                  <a:srgbClr val="0070C0"/>
                </a:solidFill>
              </a:rPr>
              <a:t>РЕСПУБЛИКИ</a:t>
            </a:r>
            <a:endParaRPr lang="ru-RU" sz="7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69507" y="5728964"/>
            <a:ext cx="1009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" b="1" kern="0" dirty="0" smtClean="0"/>
              <a:t>При поддержке</a:t>
            </a:r>
            <a:r>
              <a:rPr lang="ru-RU" sz="800" b="1" kern="0" dirty="0" smtClean="0">
                <a:solidFill>
                  <a:srgbClr val="0070C0"/>
                </a:solidFill>
              </a:rPr>
              <a:t>:</a:t>
            </a:r>
            <a:endParaRPr lang="ru-RU" sz="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35" name="Рисунок 1" descr="SDC_RGB_hoch_po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518" y="5698043"/>
            <a:ext cx="1403361" cy="66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0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3657" y="290281"/>
            <a:ext cx="7765441" cy="128089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ГАМСУМО как участник исполнения государственных программ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3371" y="1669143"/>
            <a:ext cx="8157029" cy="4818743"/>
          </a:xfrm>
        </p:spPr>
        <p:txBody>
          <a:bodyPr>
            <a:normAutofit/>
          </a:bodyPr>
          <a:lstStyle/>
          <a:p>
            <a:r>
              <a:rPr lang="ky-KG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Стратегия устойчивого развития Кыргызской Республики на 2018-2040 гг. «Таза коом. Жаңы доор»</a:t>
            </a:r>
            <a:endParaRPr lang="ru-RU" sz="2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Программа Правительства КР «Ж</a:t>
            </a:r>
            <a:r>
              <a:rPr lang="ky-KG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аңы доорго кырк кадам» 2018-2023 гг.</a:t>
            </a:r>
            <a:endParaRPr lang="ru-RU" sz="2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Концепция гражданской интеграции «</a:t>
            </a:r>
            <a:r>
              <a:rPr lang="ru-RU" sz="26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Кыргыз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жараны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»</a:t>
            </a:r>
            <a:r>
              <a:rPr lang="en-US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2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Программа развития МСУ на 2018-2023 гг. и План мероприятий по ее реализации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3004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9818C5-5FD3-4C8C-B323-38AFF264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003" y="152400"/>
            <a:ext cx="7933495" cy="120445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  <a:cs typeface="Times New Roman" panose="02020603050405020304" pitchFamily="18" charset="0"/>
              </a:rPr>
              <a:t>Программа Правительства КР «Ж</a:t>
            </a:r>
            <a:r>
              <a:rPr lang="ky-KG" sz="3000" b="1" dirty="0">
                <a:solidFill>
                  <a:schemeClr val="tx1"/>
                </a:solidFill>
                <a:cs typeface="Times New Roman" panose="02020603050405020304" pitchFamily="18" charset="0"/>
              </a:rPr>
              <a:t>аңы доорго кырк кадам» 2018-2023 гг.</a:t>
            </a:r>
            <a:endParaRPr lang="ru-RU" sz="3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ACE3D11-4A88-414C-9524-5861DFEF8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4" y="1320800"/>
            <a:ext cx="8990810" cy="5433960"/>
          </a:xfrm>
        </p:spPr>
        <p:txBody>
          <a:bodyPr>
            <a:noAutofit/>
          </a:bodyPr>
          <a:lstStyle/>
          <a:p>
            <a:pPr lvl="0"/>
            <a:r>
              <a:rPr lang="ru-RU" sz="2300" b="1" dirty="0">
                <a:solidFill>
                  <a:schemeClr val="tx1"/>
                </a:solidFill>
              </a:rPr>
              <a:t>Шаг 13: </a:t>
            </a:r>
            <a:r>
              <a:rPr lang="ru-RU" sz="2300" dirty="0">
                <a:solidFill>
                  <a:schemeClr val="tx1"/>
                </a:solidFill>
              </a:rPr>
              <a:t>Городская инфраструктура: сервис «Активный горожанин», электронные муниципальные услуги, единый коммунальный счет через «</a:t>
            </a:r>
            <a:r>
              <a:rPr lang="ru-RU" sz="2300" dirty="0" err="1">
                <a:solidFill>
                  <a:schemeClr val="tx1"/>
                </a:solidFill>
              </a:rPr>
              <a:t>Кыргыз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почтасы</a:t>
            </a:r>
            <a:r>
              <a:rPr lang="ru-RU" sz="2300" dirty="0" smtClean="0">
                <a:solidFill>
                  <a:schemeClr val="tx1"/>
                </a:solidFill>
              </a:rPr>
              <a:t>»</a:t>
            </a:r>
            <a:endParaRPr lang="ru-RU" sz="2300" dirty="0">
              <a:solidFill>
                <a:schemeClr val="tx1"/>
              </a:solidFill>
            </a:endParaRPr>
          </a:p>
          <a:p>
            <a:pPr lvl="0"/>
            <a:r>
              <a:rPr lang="ru-RU" sz="2300" b="1" dirty="0">
                <a:solidFill>
                  <a:schemeClr val="tx1"/>
                </a:solidFill>
              </a:rPr>
              <a:t>Шаг 15: </a:t>
            </a:r>
            <a:r>
              <a:rPr lang="ru-RU" sz="2300" dirty="0">
                <a:solidFill>
                  <a:schemeClr val="tx1"/>
                </a:solidFill>
              </a:rPr>
              <a:t>Развитие регионов на базе опорных городов: развитие регионов на базе конкурентных экономических </a:t>
            </a:r>
            <a:r>
              <a:rPr lang="ru-RU" sz="2300" dirty="0" smtClean="0">
                <a:solidFill>
                  <a:schemeClr val="tx1"/>
                </a:solidFill>
              </a:rPr>
              <a:t>преимуществ</a:t>
            </a:r>
            <a:endParaRPr lang="ru-RU" sz="2300" dirty="0">
              <a:solidFill>
                <a:schemeClr val="tx1"/>
              </a:solidFill>
            </a:endParaRPr>
          </a:p>
          <a:p>
            <a:pPr lvl="0"/>
            <a:r>
              <a:rPr lang="ru-RU" sz="2300" b="1" dirty="0">
                <a:solidFill>
                  <a:schemeClr val="tx1"/>
                </a:solidFill>
              </a:rPr>
              <a:t>Шаг </a:t>
            </a:r>
            <a:r>
              <a:rPr lang="ru-RU" sz="2300" b="1" dirty="0" smtClean="0">
                <a:solidFill>
                  <a:schemeClr val="tx1"/>
                </a:solidFill>
              </a:rPr>
              <a:t>16: </a:t>
            </a:r>
            <a:r>
              <a:rPr lang="ru-RU" sz="2300" dirty="0">
                <a:solidFill>
                  <a:schemeClr val="tx1"/>
                </a:solidFill>
              </a:rPr>
              <a:t>Таза </a:t>
            </a:r>
            <a:r>
              <a:rPr lang="ru-RU" sz="2300" dirty="0" err="1">
                <a:solidFill>
                  <a:schemeClr val="tx1"/>
                </a:solidFill>
              </a:rPr>
              <a:t>суу</a:t>
            </a:r>
            <a:r>
              <a:rPr lang="ru-RU" sz="2300" dirty="0">
                <a:solidFill>
                  <a:schemeClr val="tx1"/>
                </a:solidFill>
              </a:rPr>
              <a:t>: доступ к питьевой воды для 700 тысяч человек, к канализации – 40% жителей районных </a:t>
            </a:r>
            <a:r>
              <a:rPr lang="ru-RU" sz="2300" dirty="0" smtClean="0">
                <a:solidFill>
                  <a:schemeClr val="tx1"/>
                </a:solidFill>
              </a:rPr>
              <a:t>центров</a:t>
            </a:r>
            <a:endParaRPr lang="ru-RU" sz="2300" dirty="0">
              <a:solidFill>
                <a:schemeClr val="tx1"/>
              </a:solidFill>
            </a:endParaRPr>
          </a:p>
          <a:p>
            <a:pPr lvl="0"/>
            <a:r>
              <a:rPr lang="ru-RU" sz="2300" b="1" dirty="0">
                <a:solidFill>
                  <a:schemeClr val="tx1"/>
                </a:solidFill>
              </a:rPr>
              <a:t>Шаг 28: </a:t>
            </a:r>
            <a:r>
              <a:rPr lang="ru-RU" sz="2300" dirty="0">
                <a:solidFill>
                  <a:schemeClr val="tx1"/>
                </a:solidFill>
              </a:rPr>
              <a:t>Равные возможности – основа развития общества: организация социальную услуг на местах через делегирование такого полномочия органам </a:t>
            </a:r>
            <a:r>
              <a:rPr lang="ru-RU" sz="2300" dirty="0" smtClean="0">
                <a:solidFill>
                  <a:schemeClr val="tx1"/>
                </a:solidFill>
              </a:rPr>
              <a:t>МСУ</a:t>
            </a:r>
            <a:endParaRPr lang="ru-RU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289ADD-8FB2-4329-B2C0-7F19D5A87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543" y="1625596"/>
            <a:ext cx="8518920" cy="4992915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b="1" dirty="0">
                <a:solidFill>
                  <a:schemeClr val="tx1"/>
                </a:solidFill>
              </a:rPr>
              <a:t>Шаг 29: </a:t>
            </a:r>
            <a:r>
              <a:rPr lang="ru-RU" sz="2800" dirty="0">
                <a:solidFill>
                  <a:schemeClr val="tx1"/>
                </a:solidFill>
              </a:rPr>
              <a:t>Достойный труд и старость: комплекс мер содействия занятости и программы по обучению и переобучению безработных.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Шаг 30: </a:t>
            </a:r>
            <a:r>
              <a:rPr lang="ru-RU" sz="2800" dirty="0">
                <a:solidFill>
                  <a:schemeClr val="tx1"/>
                </a:solidFill>
              </a:rPr>
              <a:t>«Территория культуры»: развитие местной политики по культуре.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Шаг 33: </a:t>
            </a:r>
            <a:r>
              <a:rPr lang="ru-RU" sz="2800" dirty="0">
                <a:solidFill>
                  <a:schemeClr val="tx1"/>
                </a:solidFill>
              </a:rPr>
              <a:t>Противодействие терроризму и экстремизму: профилактика распространения идеологии и противодействия терроризму и экстремизму.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39818C5-5FD3-4C8C-B323-38AFF264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003" y="152400"/>
            <a:ext cx="7933495" cy="120445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  <a:cs typeface="Times New Roman" panose="02020603050405020304" pitchFamily="18" charset="0"/>
              </a:rPr>
              <a:t>Программа Правительства КР «Ж</a:t>
            </a:r>
            <a:r>
              <a:rPr lang="ky-KG" sz="3000" b="1" dirty="0">
                <a:solidFill>
                  <a:schemeClr val="tx1"/>
                </a:solidFill>
                <a:cs typeface="Times New Roman" panose="02020603050405020304" pitchFamily="18" charset="0"/>
              </a:rPr>
              <a:t>аңы доорго кырк кадам» 2018-2023 гг.</a:t>
            </a:r>
            <a:endParaRPr lang="ru-RU" sz="3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749" y="324187"/>
            <a:ext cx="7598507" cy="128089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  <a:cs typeface="Times New Roman" panose="02020603050405020304" pitchFamily="18" charset="0"/>
              </a:rPr>
              <a:t>Программа Правительства КР «Ж</a:t>
            </a:r>
            <a:r>
              <a:rPr lang="ky-KG" sz="3000" b="1" dirty="0">
                <a:solidFill>
                  <a:schemeClr val="tx1"/>
                </a:solidFill>
                <a:cs typeface="Times New Roman" panose="02020603050405020304" pitchFamily="18" charset="0"/>
              </a:rPr>
              <a:t>аңы доорго кырк кадам» 2018-2023 гг.</a:t>
            </a:r>
            <a:endParaRPr lang="en-US" sz="3000" b="1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7" y="1698170"/>
            <a:ext cx="8186056" cy="4992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Шаг 37 - «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Кыргыз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жараны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» - интегрированный в процесс национального строительства гражданин КР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усиление потенциала органов местного самоуправления в поддержании мира и единства народа. </a:t>
            </a:r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За счет деятельности ГАМСУМО и партнеров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расширение системы многоязычного образования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увеличение представленности этнических меньшинств в государственной и муниципальной службе</a:t>
            </a:r>
            <a:endParaRPr lang="en-US" sz="2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96984"/>
            <a:ext cx="7721898" cy="1163781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cs typeface="Times New Roman" panose="02020603050405020304" pitchFamily="18" charset="0"/>
              </a:rPr>
              <a:t>Концепция гражданской интеграции «</a:t>
            </a:r>
            <a:r>
              <a:rPr lang="ru-RU" sz="3000" b="1" dirty="0" err="1">
                <a:cs typeface="Times New Roman" panose="02020603050405020304" pitchFamily="18" charset="0"/>
              </a:rPr>
              <a:t>Кыргыз</a:t>
            </a:r>
            <a:r>
              <a:rPr lang="ru-RU" sz="3000" b="1" dirty="0"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cs typeface="Times New Roman" panose="02020603050405020304" pitchFamily="18" charset="0"/>
              </a:rPr>
              <a:t>жараны</a:t>
            </a:r>
            <a:r>
              <a:rPr lang="ru-RU" sz="3000" b="1" dirty="0" smtClean="0">
                <a:cs typeface="Times New Roman" panose="02020603050405020304" pitchFamily="18" charset="0"/>
              </a:rPr>
              <a:t>»</a:t>
            </a:r>
            <a:r>
              <a:rPr lang="en-US" sz="3000" b="1" dirty="0" smtClean="0">
                <a:cs typeface="Times New Roman" panose="02020603050405020304" pitchFamily="18" charset="0"/>
              </a:rPr>
              <a:t> </a:t>
            </a:r>
            <a:endParaRPr lang="en-US" sz="30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72" y="1260764"/>
            <a:ext cx="9071428" cy="5597236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Статистического </a:t>
            </a:r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учета населения с разбивкой по этнической принадлежности </a:t>
            </a:r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(учет </a:t>
            </a:r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этнического фактора при анализе рынка труда, занятости и экономических </a:t>
            </a:r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возможностей)</a:t>
            </a:r>
            <a:endParaRPr lang="en-US" sz="21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Участие </a:t>
            </a:r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в выборах как показатель уровня доверия </a:t>
            </a:r>
            <a:r>
              <a:rPr lang="ru-RU" sz="21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полиэтничного</a:t>
            </a:r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 населения к государственным органам власти и органам </a:t>
            </a:r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МСУ</a:t>
            </a:r>
            <a:endParaRPr lang="en-US" sz="21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В</a:t>
            </a:r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едение </a:t>
            </a:r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в общественные советы министерств и ведомств представителей различных этнических </a:t>
            </a:r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сообществ</a:t>
            </a:r>
          </a:p>
          <a:p>
            <a:pPr algn="just"/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Советы </a:t>
            </a:r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этнических сообществ при государственных органах </a:t>
            </a:r>
            <a:endParaRPr lang="ru-RU" sz="21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Укрепление </a:t>
            </a:r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доверия </a:t>
            </a:r>
            <a:r>
              <a:rPr lang="ru-RU" sz="21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полиэтничного</a:t>
            </a:r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 населения к органам государственной власти, в особенности правоохранительным </a:t>
            </a:r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органам</a:t>
            </a:r>
          </a:p>
          <a:p>
            <a:pPr algn="just"/>
            <a:r>
              <a:rPr lang="ky-KG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Межведомственное взаимодействие по внедрению </a:t>
            </a:r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многоязычного образования</a:t>
            </a:r>
            <a:endParaRPr lang="en-US" sz="21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9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287" y="137228"/>
            <a:ext cx="9107714" cy="900545"/>
          </a:xfrm>
        </p:spPr>
        <p:txBody>
          <a:bodyPr>
            <a:noAutofit/>
          </a:bodyPr>
          <a:lstStyle/>
          <a:p>
            <a:pPr algn="ctr"/>
            <a:r>
              <a:rPr lang="ky-KG" sz="3000" b="1" dirty="0">
                <a:solidFill>
                  <a:schemeClr val="tx1"/>
                </a:solidFill>
                <a:cs typeface="Times New Roman" panose="02020603050405020304" pitchFamily="18" charset="0"/>
              </a:rPr>
              <a:t>«Таза </a:t>
            </a:r>
            <a:r>
              <a:rPr lang="ky-KG" sz="3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коом»</a:t>
            </a:r>
            <a:r>
              <a:rPr lang="ru-RU" sz="3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- общенациональная программа цифровой трансформации страны</a:t>
            </a:r>
            <a:r>
              <a:rPr lang="en-US" sz="3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en-US" sz="3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71" y="1365661"/>
            <a:ext cx="9077779" cy="52383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Электронный аукцион по продаже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и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аренде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муниципального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имущества :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Использовать для проведения электронных аукционов </a:t>
            </a:r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программное обеспечение </a:t>
            </a:r>
            <a:r>
              <a:rPr lang="ru-RU" sz="22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электронной торговой площадки (ЭТП), </a:t>
            </a:r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разработанное </a:t>
            </a:r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Г</a:t>
            </a:r>
            <a:r>
              <a:rPr lang="ky-KG" sz="2200" dirty="0">
                <a:solidFill>
                  <a:schemeClr val="tx1"/>
                </a:solidFill>
                <a:cs typeface="Times New Roman" panose="02020603050405020304" pitchFamily="18" charset="0"/>
              </a:rPr>
              <a:t>осударственным предприятием </a:t>
            </a:r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«Инфо-Система</a:t>
            </a:r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endParaRPr lang="en-US" sz="2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пределить </a:t>
            </a:r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ГП «Инфо-Система» </a:t>
            </a:r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техническим </a:t>
            </a:r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оператором ЭТП для проведения электронных </a:t>
            </a:r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аукционов</a:t>
            </a:r>
            <a:endParaRPr lang="en-US" sz="2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Рассмотреть </a:t>
            </a:r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вопрос создания </a:t>
            </a:r>
            <a:r>
              <a:rPr lang="ru-RU" sz="22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Колл</a:t>
            </a:r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-центра ЭТП для решения технических вопросов функционирования </a:t>
            </a:r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ЭТП</a:t>
            </a:r>
            <a:endParaRPr lang="en-US" sz="2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Запустить </a:t>
            </a:r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функционирование ЭТП в пилотном режиме на базе органов местного самоуправления Чуйской области - г</a:t>
            </a:r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  <a:r>
              <a:rPr lang="ru-RU" sz="22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Токмок</a:t>
            </a:r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г.Кант</a:t>
            </a:r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и Ново-Покровского айыл </a:t>
            </a:r>
            <a:r>
              <a:rPr lang="ru-RU" sz="2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окмоту</a:t>
            </a:r>
            <a:endParaRPr lang="ru-RU" sz="2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1410" y="443461"/>
            <a:ext cx="8174090" cy="5573871"/>
          </a:xfrm>
        </p:spPr>
        <p:txBody>
          <a:bodyPr>
            <a:noAutofit/>
          </a:bodyPr>
          <a:lstStyle/>
          <a:p>
            <a:pPr algn="just"/>
            <a:endParaRPr lang="en-US" sz="26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endParaRPr lang="en-US" sz="2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Программе  Правительства Кыргызской Республики </a:t>
            </a:r>
            <a:r>
              <a:rPr 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«</a:t>
            </a:r>
            <a:r>
              <a:rPr 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Ж</a:t>
            </a:r>
            <a:r>
              <a:rPr lang="ky-KG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аңы доорго кырк кадам» 2018-2023 </a:t>
            </a:r>
            <a:r>
              <a:rPr lang="ky-KG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гг.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ky-KG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инициировано </a:t>
            </a:r>
            <a:r>
              <a:rPr lang="ru-RU" sz="26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повышение </a:t>
            </a:r>
            <a:r>
              <a:rPr lang="ru-RU" sz="26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статуса Государственного агентства по делам местного самоуправления и межэтнических отношений при</a:t>
            </a:r>
            <a:r>
              <a:rPr lang="ky-KG" sz="26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ky-KG" sz="26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ПКР. </a:t>
            </a:r>
            <a:endParaRPr lang="ru-RU" sz="2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endParaRPr lang="ky-KG" sz="2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endParaRPr lang="ru-RU" sz="2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52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506" y="195526"/>
            <a:ext cx="8269404" cy="1061941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cs typeface="Times New Roman" panose="02020603050405020304" pitchFamily="18" charset="0"/>
              </a:rPr>
              <a:t>Запрашиваемая поддержка партнеров для следующих </a:t>
            </a:r>
            <a:r>
              <a:rPr lang="ru-RU" sz="3000" b="1" dirty="0" smtClean="0">
                <a:cs typeface="Times New Roman" panose="02020603050405020304" pitchFamily="18" charset="0"/>
              </a:rPr>
              <a:t>результатов</a:t>
            </a:r>
            <a:endParaRPr lang="en-US" sz="30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29" y="1388093"/>
            <a:ext cx="9216571" cy="51868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b="1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Усиление потенциала ГАМСУМО :</a:t>
            </a:r>
            <a:endParaRPr lang="ru-RU" sz="2100" u="sng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Создание Аналитического и образовательного центра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(АОЦ) при ГАМСУМО:</a:t>
            </a:r>
          </a:p>
          <a:p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создание системы или базы качественных и количественных данных и аналитики путем повышения аналитического и исследовательского потенциала сотрудников;</a:t>
            </a:r>
          </a:p>
          <a:p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экспертная поддержка </a:t>
            </a:r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ky-KG" sz="2100" dirty="0">
                <a:solidFill>
                  <a:schemeClr val="tx1"/>
                </a:solidFill>
                <a:cs typeface="Times New Roman" panose="02020603050405020304" pitchFamily="18" charset="0"/>
              </a:rPr>
              <a:t>разработке Концепции и модели административно-территориального устройства КР;</a:t>
            </a:r>
          </a:p>
          <a:p>
            <a:r>
              <a:rPr lang="ru-RU" sz="2100" dirty="0">
                <a:solidFill>
                  <a:schemeClr val="tx1"/>
                </a:solidFill>
                <a:cs typeface="Times New Roman" panose="02020603050405020304" pitchFamily="18" charset="0"/>
              </a:rPr>
              <a:t>усиление обучающего потенциала сотрудников </a:t>
            </a:r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ГАМСУМО для более активного участия в (пере)подготовке кадров ОМСУ</a:t>
            </a:r>
          </a:p>
          <a:p>
            <a:r>
              <a:rPr lang="ru-RU" sz="21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материально-техническое и методическое оснащение АОЦ</a:t>
            </a:r>
          </a:p>
          <a:p>
            <a:pPr marL="0" indent="0"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Модернизация </a:t>
            </a:r>
            <a:r>
              <a:rPr lang="ru-RU" sz="2100" b="1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веб-сайта ГАМСУМО </a:t>
            </a:r>
            <a:r>
              <a:rPr lang="ru-RU" sz="21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на трех языках с интерактивными картами по межэтническим зонам и </a:t>
            </a:r>
            <a:r>
              <a:rPr lang="ru-RU" sz="2100" i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ОМСУ.</a:t>
            </a:r>
            <a:endParaRPr lang="ru-RU" sz="2100" i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971" y="261258"/>
            <a:ext cx="8084458" cy="98565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cs typeface="Times New Roman" panose="02020603050405020304" pitchFamily="18" charset="0"/>
              </a:rPr>
              <a:t>Запрашиваемая поддержка партнеров для следующих результатов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1" y="1496291"/>
            <a:ext cx="9376229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Усиление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потенциала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органов МСУ :</a:t>
            </a:r>
            <a:endParaRPr lang="en-US" u="sng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Создание инструментария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для получения количественных/качественных данных по запросам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партнеров </a:t>
            </a:r>
            <a:r>
              <a:rPr lang="ru-RU" sz="15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(к </a:t>
            </a:r>
            <a:r>
              <a:rPr lang="ru-RU" sz="15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примеру Поддержка в функционировании ЭТП в пилотном режиме на базе органов местного самоуправления Чуйской области - </a:t>
            </a:r>
            <a:r>
              <a:rPr lang="ru-RU" sz="15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г.Токмок</a:t>
            </a:r>
            <a:r>
              <a:rPr lang="ru-RU" sz="15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г.Кант</a:t>
            </a:r>
            <a:r>
              <a:rPr lang="ru-RU" sz="15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и Ново-Покровского айыл </a:t>
            </a:r>
            <a:r>
              <a:rPr lang="ru-RU" sz="15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окмоту)</a:t>
            </a:r>
            <a:endParaRPr lang="en-US" sz="15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Разработка материалов для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обучения ОМСУ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межэтническим отношениям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противодействию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предотвращению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радикализации;</a:t>
            </a:r>
            <a:endParaRPr lang="en-US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Работа мониторингового центра (включает 20 общественных советов с 20 секретарями, аналитиками) </a:t>
            </a:r>
            <a:r>
              <a:rPr lang="ru-RU" sz="15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(ресурсы: 2014-2017 гг. из республиканского бюджета было выделено 17 200 000 </a:t>
            </a:r>
            <a:r>
              <a:rPr lang="ru-RU" sz="15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тыс.сом</a:t>
            </a:r>
            <a:r>
              <a:rPr lang="ru-RU" sz="15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для заработной платы общественных секретарей, обеспечены кабинетами, </a:t>
            </a:r>
            <a:r>
              <a:rPr lang="ru-RU" sz="15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орг.техникой</a:t>
            </a:r>
            <a:r>
              <a:rPr lang="ru-RU" sz="15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интернетом, стационарной и мобильной связью)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Актуализация и/или расширения функций интерактивной карты по межэтническим локациям</a:t>
            </a:r>
            <a:endParaRPr lang="en-US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Повышение потенциала ОМСУ по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исполнению делегированных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полномочий,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повышению функциональной и правовой грамотности, межэтническим вопросам,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оказанию 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муниципальных услуг, 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противодействию радикализму/экстремизму</a:t>
            </a:r>
            <a:endParaRPr lang="en-US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872" y="308759"/>
            <a:ext cx="8365424" cy="125878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cs typeface="Times New Roman" panose="02020603050405020304" pitchFamily="18" charset="0"/>
              </a:rPr>
              <a:t>Структура </a:t>
            </a:r>
            <a:r>
              <a:rPr lang="ru-RU" b="1" dirty="0">
                <a:cs typeface="Times New Roman" panose="02020603050405020304" pitchFamily="18" charset="0"/>
              </a:rPr>
              <a:t>по международному сотрудничеству и </a:t>
            </a:r>
            <a:r>
              <a:rPr lang="ru-RU" b="1" dirty="0" smtClean="0">
                <a:cs typeface="Times New Roman" panose="02020603050405020304" pitchFamily="18" charset="0"/>
              </a:rPr>
              <a:t>партнерству</a:t>
            </a:r>
            <a:r>
              <a:rPr lang="ru-RU" dirty="0" smtClean="0">
                <a:cs typeface="Arial"/>
              </a:rPr>
              <a:t/>
            </a:r>
            <a:br>
              <a:rPr lang="ru-RU" dirty="0" smtClean="0">
                <a:cs typeface="Arial"/>
              </a:rPr>
            </a:br>
            <a:endParaRPr lang="en-US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885" y="1674422"/>
            <a:ext cx="8909939" cy="48417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ГАМСУМО создан сектор по международному </a:t>
            </a:r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сотрудничеству, в работе которого задействованы: </a:t>
            </a:r>
            <a:br>
              <a:rPr lang="ru-RU" sz="2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Венера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Давлетбакова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Жылдыз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Мурзабекова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Жазгуль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Туменова</a:t>
            </a:r>
            <a:endParaRPr lang="ru-RU" sz="2400" b="1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0(312) 62 24 45 </a:t>
            </a:r>
            <a:endParaRPr lang="ru-RU" sz="2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gamsumo-kr@mail.ru</a:t>
            </a:r>
            <a:endParaRPr lang="ru-RU" sz="24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Дальнейшие планы и ожидания: </a:t>
            </a:r>
          </a:p>
          <a:p>
            <a:r>
              <a:rPr lang="ru-RU" sz="2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встречи в рабочем порядке с членами КС для </a:t>
            </a:r>
            <a:r>
              <a:rPr lang="ru-RU" sz="2400" b="1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выявления вопросов </a:t>
            </a:r>
            <a:r>
              <a:rPr lang="ru-RU" sz="2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для совместного сотрудничества</a:t>
            </a:r>
          </a:p>
          <a:p>
            <a:r>
              <a:rPr lang="ru-RU" sz="2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Раз в месяц </a:t>
            </a:r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ky-KG" sz="2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план рабочих встреч на 1 полугодие 2018 г.)</a:t>
            </a:r>
            <a:endParaRPr lang="ru-RU" sz="2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endParaRPr lang="ru-RU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75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486" y="624110"/>
            <a:ext cx="7838012" cy="1280890"/>
          </a:xfrm>
        </p:spPr>
        <p:txBody>
          <a:bodyPr/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Цели встречи</a:t>
            </a:r>
            <a:endParaRPr lang="en-US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492" y="1769424"/>
            <a:ext cx="8180005" cy="4141799"/>
          </a:xfrm>
        </p:spPr>
        <p:txBody>
          <a:bodyPr>
            <a:normAutofit/>
          </a:bodyPr>
          <a:lstStyle/>
          <a:p>
            <a:r>
              <a:rPr lang="ky-KG" sz="2400" dirty="0"/>
              <a:t>Проинформировать партнеров по развитию</a:t>
            </a:r>
            <a:r>
              <a:rPr lang="ky-KG" sz="2400" b="1" dirty="0"/>
              <a:t> о результатах</a:t>
            </a:r>
            <a:r>
              <a:rPr lang="ky-KG" sz="2400" dirty="0"/>
              <a:t> работы </a:t>
            </a:r>
            <a:r>
              <a:rPr lang="ky-KG" sz="2400" b="1" dirty="0"/>
              <a:t>ГАМСУМО</a:t>
            </a:r>
          </a:p>
          <a:p>
            <a:r>
              <a:rPr lang="ky-KG" sz="2400" dirty="0"/>
              <a:t>Обсудить</a:t>
            </a:r>
            <a:r>
              <a:rPr lang="ky-KG" sz="2400" b="1" dirty="0"/>
              <a:t> новые форматы взаимодействия </a:t>
            </a:r>
            <a:r>
              <a:rPr lang="ky-KG" sz="2400" dirty="0"/>
              <a:t>Агентства с партнерами по развитию, в том числе, в рамках новой Программы развития МСУ до 2023 года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29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702594" y="1857375"/>
            <a:ext cx="7122092" cy="32549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>
                <a:cs typeface="Times New Roman" panose="02020603050405020304" pitchFamily="18" charset="0"/>
              </a:rPr>
              <a:t>ПЛАТФОРМА</a:t>
            </a:r>
            <a:br>
              <a:rPr lang="ru-RU" altLang="ru-RU" sz="3200" b="1" dirty="0">
                <a:cs typeface="Times New Roman" panose="02020603050405020304" pitchFamily="18" charset="0"/>
              </a:rPr>
            </a:br>
            <a:r>
              <a:rPr lang="ru-RU" altLang="ru-RU" sz="3200" b="1" dirty="0">
                <a:cs typeface="Times New Roman" panose="02020603050405020304" pitchFamily="18" charset="0"/>
              </a:rPr>
              <a:t>вертикального и горизонтального взаимодействия органов МСУ </a:t>
            </a:r>
            <a:r>
              <a:rPr lang="ru-RU" altLang="ru-RU" sz="3200" b="1" dirty="0" smtClean="0"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cs typeface="Times New Roman" panose="02020603050405020304" pitchFamily="18" charset="0"/>
              </a:rPr>
              <a:t>с </a:t>
            </a:r>
            <a:r>
              <a:rPr lang="ru-RU" altLang="ru-RU" sz="3200" b="1" dirty="0">
                <a:cs typeface="Times New Roman" panose="02020603050405020304" pitchFamily="18" charset="0"/>
              </a:rPr>
              <a:t>государством и между собой</a:t>
            </a:r>
          </a:p>
        </p:txBody>
      </p:sp>
    </p:spTree>
    <p:extLst>
      <p:ext uri="{BB962C8B-B14F-4D97-AF65-F5344CB8AC3E}">
        <p14:creationId xmlns:p14="http://schemas.microsoft.com/office/powerpoint/2010/main" val="28017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834862" y="290281"/>
            <a:ext cx="7512636" cy="1280890"/>
          </a:xfrm>
        </p:spPr>
        <p:txBody>
          <a:bodyPr/>
          <a:lstStyle/>
          <a:p>
            <a:pPr algn="ctr"/>
            <a:r>
              <a:rPr lang="ru-RU" altLang="ru-RU" sz="3200" b="1" dirty="0">
                <a:cs typeface="Times New Roman" panose="02020603050405020304" pitchFamily="18" charset="0"/>
              </a:rPr>
              <a:t>Потребности в горизонтальном взаимодействии «МСУ – МСУ»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575954" y="2133600"/>
            <a:ext cx="7771543" cy="37776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Обмен информацией, лучшей практикой, продуктами и методами управления в целях решения общих проблем и улучшения качества муниципального управления</a:t>
            </a:r>
          </a:p>
          <a:p>
            <a:pPr algn="just"/>
            <a:endParaRPr lang="ru-RU" altLang="ru-RU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Улучшение сотрудничества органов МСУ с местными сообществами</a:t>
            </a:r>
          </a:p>
          <a:p>
            <a:pPr algn="just"/>
            <a:endParaRPr lang="ru-RU" altLang="ru-RU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Улучшение сотрудничества с гражданским обществом и бизнесом</a:t>
            </a:r>
          </a:p>
        </p:txBody>
      </p:sp>
    </p:spTree>
    <p:extLst>
      <p:ext uri="{BB962C8B-B14F-4D97-AF65-F5344CB8AC3E}">
        <p14:creationId xmlns:p14="http://schemas.microsoft.com/office/powerpoint/2010/main" val="5099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586508" y="338138"/>
            <a:ext cx="7599056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cs typeface="Times New Roman" panose="02020603050405020304" pitchFamily="18" charset="0"/>
              </a:rPr>
              <a:t>Потребности </a:t>
            </a:r>
            <a:r>
              <a:rPr lang="ru-RU" altLang="ru-RU" sz="3200" b="1" dirty="0" smtClean="0"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cs typeface="Times New Roman" panose="02020603050405020304" pitchFamily="18" charset="0"/>
              </a:rPr>
              <a:t>в </a:t>
            </a:r>
            <a:r>
              <a:rPr lang="ru-RU" altLang="ru-RU" sz="3200" b="1" dirty="0">
                <a:cs typeface="Times New Roman" panose="02020603050405020304" pitchFamily="18" charset="0"/>
              </a:rPr>
              <a:t>вертикальном взаимодействии </a:t>
            </a:r>
            <a:r>
              <a:rPr lang="ru-RU" altLang="ru-RU" sz="3200" b="1" dirty="0" smtClean="0"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cs typeface="Times New Roman" panose="02020603050405020304" pitchFamily="18" charset="0"/>
              </a:rPr>
              <a:t>«</a:t>
            </a:r>
            <a:r>
              <a:rPr lang="ru-RU" altLang="ru-RU" sz="3200" b="1" dirty="0">
                <a:cs typeface="Times New Roman" panose="02020603050405020304" pitchFamily="18" charset="0"/>
              </a:rPr>
              <a:t>МСУ – ГОСУДАРСТВО»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395846" y="2214563"/>
            <a:ext cx="7699663" cy="3911600"/>
          </a:xfrm>
        </p:spPr>
        <p:txBody>
          <a:bodyPr>
            <a:normAutofit/>
          </a:bodyPr>
          <a:lstStyle/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Устойчивый канал связи «снизу вверх», от местных сообществ к </a:t>
            </a:r>
            <a:r>
              <a:rPr lang="ru-RU" altLang="ru-RU" sz="26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Жогорку</a:t>
            </a:r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altLang="ru-RU" sz="26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Кенешу</a:t>
            </a:r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и Правительству КР;</a:t>
            </a:r>
          </a:p>
          <a:p>
            <a:pPr algn="just"/>
            <a:endParaRPr lang="ru-RU" altLang="ru-RU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Повышение эффективности решения проблем, возникающих на уровне местного самоуправления и местных сообществ, а также защиты их интересов на национальном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186469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452130" y="624110"/>
            <a:ext cx="789536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dirty="0">
                <a:cs typeface="Times New Roman" panose="02020603050405020304" pitchFamily="18" charset="0"/>
              </a:rPr>
              <a:t>Потребности в вертикальном взаимодействии «МСУ – ГОСУДАРСТВО»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990600" y="2133600"/>
            <a:ext cx="8356897" cy="3777622"/>
          </a:xfrm>
        </p:spPr>
        <p:txBody>
          <a:bodyPr>
            <a:noAutofit/>
          </a:bodyPr>
          <a:lstStyle/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Установление переговорного процесса между национальным и местными уровнями управления для баланса ответственности, полномочий и ресурсов для устойчивого развития страны в целом и местных сообществ в отдельности</a:t>
            </a:r>
          </a:p>
          <a:p>
            <a:pPr algn="just"/>
            <a:endParaRPr lang="ru-RU" altLang="ru-RU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Усиление взаимной подотчетности государственного управления и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18403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514" y="624110"/>
            <a:ext cx="7808984" cy="667661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Возможности 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429" y="1712678"/>
            <a:ext cx="8157028" cy="45759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Реформирование Союза МСУ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Результаты проекта «Равный – равному»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Экспертная поддержка национальных НКО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Техническая и финансовая поддержка партнеров по развитию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Политическая воля сторон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3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3895" y="-1"/>
            <a:ext cx="8592105" cy="6870101"/>
          </a:xfrm>
        </p:spPr>
      </p:pic>
    </p:spTree>
    <p:extLst>
      <p:ext uri="{BB962C8B-B14F-4D97-AF65-F5344CB8AC3E}">
        <p14:creationId xmlns:p14="http://schemas.microsoft.com/office/powerpoint/2010/main" val="2289566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836588" y="232225"/>
            <a:ext cx="7360233" cy="1280890"/>
          </a:xfrm>
        </p:spPr>
        <p:txBody>
          <a:bodyPr>
            <a:normAutofit/>
          </a:bodyPr>
          <a:lstStyle/>
          <a:p>
            <a:pPr algn="ctr"/>
            <a:r>
              <a:rPr lang="ru-RU" altLang="ru-RU" b="1" dirty="0">
                <a:cs typeface="Times New Roman" panose="02020603050405020304" pitchFamily="18" charset="0"/>
              </a:rPr>
              <a:t>Принципы функционирования Платформы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470422" y="1704108"/>
            <a:ext cx="8079978" cy="4939579"/>
          </a:xfrm>
        </p:spPr>
        <p:txBody>
          <a:bodyPr>
            <a:normAutofit/>
          </a:bodyPr>
          <a:lstStyle/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ru-RU" alt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Открытость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ru-RU" alt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Готовность обмениваться данными, выкладывать информационные ресурсы в общее пространство 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Ресурсы/знания </a:t>
            </a:r>
            <a:r>
              <a:rPr lang="ru-RU" alt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систематизированы (методологии, продукты, практики, НПА и т.д</a:t>
            </a:r>
            <a:r>
              <a:rPr lang="ru-RU" altLang="ru-RU" sz="26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.) , </a:t>
            </a:r>
            <a:r>
              <a:rPr lang="ru-RU" alt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являются общим и бесплатным достоянием всех его участников (в будущем возможны платные услуги)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ru-RU" altLang="ru-RU" sz="2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Законность и общие правила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561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1609725" y="1600201"/>
            <a:ext cx="6970316" cy="4980708"/>
          </a:xfrm>
        </p:spPr>
        <p:txBody>
          <a:bodyPr>
            <a:normAutofit/>
          </a:bodyPr>
          <a:lstStyle/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создаются новые или параллельные организации, будущее которых сомнительно</a:t>
            </a:r>
          </a:p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эффективно используются имеющиеся ресурсы и возможности</a:t>
            </a:r>
          </a:p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создается конфликтного потенциала</a:t>
            </a:r>
          </a:p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интересы всех участников процесса, начиная органами МСУ и заканчивая интересами правительства</a:t>
            </a:r>
          </a:p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возможность синергии между проектами донорских организаций</a:t>
            </a:r>
            <a:endParaRPr lang="ky-KG" altLang="ru-RU" dirty="0"/>
          </a:p>
        </p:txBody>
      </p:sp>
    </p:spTree>
    <p:extLst>
      <p:ext uri="{BB962C8B-B14F-4D97-AF65-F5344CB8AC3E}">
        <p14:creationId xmlns:p14="http://schemas.microsoft.com/office/powerpoint/2010/main" val="2709278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3332" y="3241964"/>
            <a:ext cx="8420100" cy="1662545"/>
          </a:xfrm>
        </p:spPr>
        <p:txBody>
          <a:bodyPr>
            <a:normAutofit/>
          </a:bodyPr>
          <a:lstStyle/>
          <a:p>
            <a:pPr algn="ctr"/>
            <a:r>
              <a:rPr lang="ky-K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внимание !!!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5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75580" y="275767"/>
            <a:ext cx="8049056" cy="1345822"/>
          </a:xfrm>
        </p:spPr>
        <p:txBody>
          <a:bodyPr/>
          <a:lstStyle/>
          <a:p>
            <a:pPr algn="ctr"/>
            <a:r>
              <a:rPr lang="ru-RU" b="1" dirty="0" smtClean="0"/>
              <a:t>Развитие правовой базы МСУ</a:t>
            </a:r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306285" y="1094561"/>
            <a:ext cx="8374743" cy="5552981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Принято 40 законов (29 законов инициировано ГАМСУМО), разработано 70 подзаконных актов. </a:t>
            </a:r>
          </a:p>
          <a:p>
            <a:pPr algn="just"/>
            <a:r>
              <a:rPr lang="ky-KG" sz="20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Упрощены процедуры назначения аыл башчы: главой МСУ без конкурса, но с учетом мнения местного населения </a:t>
            </a:r>
          </a:p>
          <a:p>
            <a:pPr algn="just"/>
            <a:r>
              <a:rPr lang="ky-KG" sz="20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помощь органам МСУ разработаны типовые документы:</a:t>
            </a:r>
          </a:p>
          <a:p>
            <a:pPr lvl="1" algn="just"/>
            <a:r>
              <a:rPr lang="ky-KG" sz="18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регламент айыл окмоту и местных кенешей, </a:t>
            </a:r>
          </a:p>
          <a:p>
            <a:pPr lvl="1" algn="just"/>
            <a:r>
              <a:rPr lang="ky-KG" sz="18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устав местного сообщества, </a:t>
            </a:r>
          </a:p>
          <a:p>
            <a:pPr lvl="1" algn="just"/>
            <a:r>
              <a:rPr lang="ky-KG" sz="18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положение об административных комиссиях при исполнительных органов МСУ, </a:t>
            </a:r>
          </a:p>
          <a:p>
            <a:pPr lvl="1" algn="just"/>
            <a:r>
              <a:rPr lang="ky-KG" sz="18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устав ОПЦ, внесены иземенения в Закон «О судах аксакалов».</a:t>
            </a: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Усилена прозрачность МСУ, повышена их ответственность за состояние межэтнических отношений, сокращены необоснованные проверки (результат принятия Закона КР «О порядке проведения проверок деятельности органов местного самоуправления» от 31 марта 2016 года № 32</a:t>
            </a:r>
            <a:r>
              <a:rPr lang="ru-RU" sz="20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01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836" y="203195"/>
            <a:ext cx="7762963" cy="128089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Улучшение внешних условий </a:t>
            </a: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>для </a:t>
            </a:r>
            <a:r>
              <a:rPr lang="ru-RU" sz="3000" b="1" dirty="0" smtClean="0"/>
              <a:t>развития местных сообществ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764" y="1596570"/>
            <a:ext cx="7882093" cy="5080001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Статус села получили 26 населенных пунктов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Ошской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Жалал-Абадской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Баткенской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областей </a:t>
            </a:r>
          </a:p>
          <a:p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Ежегодный общегосударственный конкурс «Самый лучший айыл окмоту» с призовым фондом в 6 млн. сомов; на базе победителей общегосударственного конкурса проводятся семинары для других МСУ</a:t>
            </a:r>
            <a:r>
              <a:rPr lang="ru-RU" sz="2400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Продолжается работа 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по вопросам делегирования государственных полномочий органам МСУ и </a:t>
            </a:r>
            <a:r>
              <a:rPr lang="ky-KG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Базового реестра муниципальных </a:t>
            </a:r>
            <a:r>
              <a:rPr lang="ky-KG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услуг</a:t>
            </a:r>
          </a:p>
          <a:p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Утверждены стандарты 9 муниципальных услуг (Базовый реестр</a:t>
            </a: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).</a:t>
            </a:r>
            <a:endParaRPr lang="ru-RU" sz="2400" dirty="0">
              <a:solidFill>
                <a:schemeClr val="tx1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8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837" y="348339"/>
            <a:ext cx="7704906" cy="9869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/>
              <a:t>Развитие сообществ на приграничных территориях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4686" y="1422400"/>
            <a:ext cx="8432799" cy="51461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Определены критерии 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включения населенных пунктов в перечень отдельных приграничных территорий КР, имеющих особый статус </a:t>
            </a: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(изменения в </a:t>
            </a:r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Закон КР «О придании особого статуса отдельным приграничным территориям КР и их развитии</a:t>
            </a: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itchFamily="18" charset="0"/>
              </a:rPr>
              <a:t>»)</a:t>
            </a:r>
          </a:p>
          <a:p>
            <a:pPr algn="just"/>
            <a:r>
              <a:rPr lang="ky-KG" sz="2400" b="1" dirty="0" smtClean="0"/>
              <a:t>При </a:t>
            </a:r>
            <a:r>
              <a:rPr lang="ky-KG" sz="2400" b="1" dirty="0"/>
              <a:t>координации ГАМСУМО </a:t>
            </a:r>
            <a:r>
              <a:rPr lang="ky-KG" sz="2400" dirty="0" smtClean="0"/>
              <a:t>выполнен план </a:t>
            </a:r>
            <a:r>
              <a:rPr lang="ru-RU" sz="2400" dirty="0"/>
              <a:t>мероприятий по реализации </a:t>
            </a:r>
            <a:r>
              <a:rPr lang="ru-RU" sz="2400" b="1" dirty="0"/>
              <a:t>первого этапа</a:t>
            </a:r>
            <a:r>
              <a:rPr lang="ru-RU" sz="2400" dirty="0"/>
              <a:t> Госпрограммы по обеспечению безопасности и социально-экономическому развитию отдельных приграничных территорий </a:t>
            </a:r>
            <a:r>
              <a:rPr lang="ru-RU" sz="2400" dirty="0" smtClean="0"/>
              <a:t>на </a:t>
            </a:r>
            <a:r>
              <a:rPr lang="ru-RU" sz="2400" dirty="0"/>
              <a:t>2013-2016 </a:t>
            </a:r>
            <a:r>
              <a:rPr lang="ru-RU" sz="2400" dirty="0" smtClean="0"/>
              <a:t>годы:</a:t>
            </a:r>
          </a:p>
          <a:p>
            <a:pPr lvl="1" algn="just"/>
            <a:r>
              <a:rPr lang="ky-KG" sz="2200" dirty="0" smtClean="0"/>
              <a:t>Бюджетное финансирование </a:t>
            </a:r>
            <a:r>
              <a:rPr lang="ky-KG" sz="2200" dirty="0"/>
              <a:t>на сумму 989 020,1 тыс. </a:t>
            </a:r>
            <a:r>
              <a:rPr lang="ky-KG" sz="2200" dirty="0" smtClean="0"/>
              <a:t>Сомов, 17 мероприятий </a:t>
            </a:r>
          </a:p>
          <a:p>
            <a:pPr algn="just"/>
            <a:r>
              <a:rPr lang="ky-KG" sz="2400" dirty="0" smtClean="0"/>
              <a:t>Р</a:t>
            </a:r>
            <a:r>
              <a:rPr lang="ru-RU" sz="2400" dirty="0" err="1"/>
              <a:t>азработан</a:t>
            </a:r>
            <a:r>
              <a:rPr lang="ru-RU" sz="2400" dirty="0"/>
              <a:t> проект Плана мероприятий по реализации второго этапа Госпрограммы на период с 2017-2020 </a:t>
            </a:r>
            <a:r>
              <a:rPr lang="ru-RU" sz="2400" dirty="0" smtClean="0"/>
              <a:t>годы:</a:t>
            </a:r>
          </a:p>
          <a:p>
            <a:pPr lvl="1" algn="just"/>
            <a:r>
              <a:rPr lang="ru-RU" sz="2200" dirty="0" smtClean="0"/>
              <a:t>включены </a:t>
            </a:r>
            <a:r>
              <a:rPr lang="ru-RU" sz="2200" dirty="0"/>
              <a:t>77 мероприятий на общую сумму 3998,5 млн</a:t>
            </a:r>
            <a:r>
              <a:rPr lang="ky-KG" sz="2200" dirty="0"/>
              <a:t>.</a:t>
            </a:r>
            <a:r>
              <a:rPr lang="ru-RU" sz="2200" dirty="0"/>
              <a:t> </a:t>
            </a:r>
            <a:r>
              <a:rPr lang="ru-RU" sz="2200" dirty="0" smtClean="0"/>
              <a:t>сомов</a:t>
            </a:r>
            <a:endParaRPr lang="ru-RU" sz="2200" dirty="0"/>
          </a:p>
          <a:p>
            <a:pPr algn="just"/>
            <a:endParaRPr lang="ru-RU" sz="2400" dirty="0">
              <a:solidFill>
                <a:schemeClr val="tx1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0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323" y="261253"/>
            <a:ext cx="7821020" cy="128089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Управление муниципальной собственностью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5261" y="1349695"/>
            <a:ext cx="3549939" cy="4949505"/>
          </a:xfrm>
        </p:spPr>
        <p:txBody>
          <a:bodyPr>
            <a:normAutofit lnSpcReduction="10000"/>
          </a:bodyPr>
          <a:lstStyle/>
          <a:p>
            <a:r>
              <a:rPr lang="ky-KG" sz="2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Проведена инвентаризация объектов муниципальной собственности в 40 районах и 31 городе республики:</a:t>
            </a:r>
          </a:p>
          <a:p>
            <a:pPr lvl="1"/>
            <a:r>
              <a:rPr lang="ky-KG" sz="22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всего 13072 объектов </a:t>
            </a:r>
            <a:endParaRPr lang="ky-KG" sz="2200" dirty="0" smtClean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>
              <a:tabLst>
                <a:tab pos="2511425" algn="l"/>
              </a:tabLst>
            </a:pPr>
            <a:r>
              <a:rPr lang="ky-KG" sz="22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количество </a:t>
            </a:r>
            <a:r>
              <a:rPr lang="ky-KG" sz="22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объектов МС за </a:t>
            </a:r>
            <a:r>
              <a:rPr lang="ky-KG" sz="22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ky-KG" sz="22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ky-KG" sz="22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7 </a:t>
            </a:r>
            <a:r>
              <a:rPr lang="ky-KG" sz="22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лет увеличилось на 4228 единиц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02173049"/>
              </p:ext>
            </p:extLst>
          </p:nvPr>
        </p:nvGraphicFramePr>
        <p:xfrm>
          <a:off x="4029803" y="1181061"/>
          <a:ext cx="6604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388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702" y="275767"/>
            <a:ext cx="8090241" cy="1117604"/>
          </a:xfrm>
        </p:spPr>
        <p:txBody>
          <a:bodyPr>
            <a:noAutofit/>
          </a:bodyPr>
          <a:lstStyle/>
          <a:p>
            <a:pPr algn="ctr"/>
            <a:r>
              <a:rPr lang="ru-RU" sz="3000" dirty="0"/>
              <a:t>Укрепление межэтнических </a:t>
            </a:r>
            <a:r>
              <a:rPr lang="ru-RU" sz="3000" dirty="0" smtClean="0"/>
              <a:t>отношений: </a:t>
            </a:r>
            <a:r>
              <a:rPr lang="ru-RU" sz="3000" b="1" dirty="0" smtClean="0"/>
              <a:t>система раннего предупреждения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7657" y="1378857"/>
            <a:ext cx="9100457" cy="5391059"/>
          </a:xfrm>
        </p:spPr>
        <p:txBody>
          <a:bodyPr>
            <a:noAutofit/>
          </a:bodyPr>
          <a:lstStyle/>
          <a:p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4 раза сократилось количество межэтнических инцидентов (в 2013 г. было 39 конфликтов, за 2017 год – 9 конфликтов) </a:t>
            </a:r>
          </a:p>
          <a:p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Усилилась управляемость межэтническими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отношениями: создана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система раннего предупреждения и предотвращения межэтнических конфликтов в полиэтнических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сообществах, включая:</a:t>
            </a:r>
          </a:p>
          <a:p>
            <a:pPr lvl="1"/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республиканский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общественно-консультативный межэтнический совет из 33 человек</a:t>
            </a:r>
            <a:r>
              <a:rPr lang="ky-KG" sz="19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;</a:t>
            </a: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20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общественно-консультативных межэтнических советов в 20 полиэтнических районах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республики</a:t>
            </a: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20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общественных приемных по межэтническим (ОПМ) вопросам в 20  полиэтнических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районах</a:t>
            </a: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интерактивную карту наиболее потенциальных конфликтных точек</a:t>
            </a:r>
          </a:p>
          <a:p>
            <a:pPr lvl="1"/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ответственными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секретарями ОПМ проведены 3816 профилактических работ, рассмотрено 3400 заявлений и обращений на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местах</a:t>
            </a: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3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029" y="261260"/>
            <a:ext cx="8171542" cy="128089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Укрепление межэтнических отношений: </a:t>
            </a:r>
            <a:r>
              <a:rPr lang="ru-RU" sz="3000" b="1" dirty="0" smtClean="0"/>
              <a:t>поддержка мероприятиями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143" y="1567544"/>
            <a:ext cx="8519886" cy="511009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Программа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малых 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грантов: 47 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инициатив 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для сближения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этнических сообществ и укрепления единства народа </a:t>
            </a:r>
            <a:r>
              <a:rPr lang="en-US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13 млн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805</a:t>
            </a:r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тыс.  900 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сомов)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Например, </a:t>
            </a:r>
            <a:r>
              <a:rPr lang="en-US" sz="2100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 2016 </a:t>
            </a:r>
            <a:r>
              <a:rPr lang="ky-KG" sz="2100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года в</a:t>
            </a:r>
            <a:r>
              <a:rPr lang="ru-RU" sz="2100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100" i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Оше </a:t>
            </a:r>
            <a:r>
              <a:rPr lang="ru-RU" sz="2100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выпускники школ с узбекским языком обучения </a:t>
            </a:r>
            <a:r>
              <a:rPr lang="ru-RU" sz="2100" i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готовятся </a:t>
            </a:r>
            <a:r>
              <a:rPr lang="ru-RU" sz="2100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 сдаче общереспубликанского тестирования и успешно </a:t>
            </a:r>
            <a:r>
              <a:rPr lang="ru-RU" sz="2100" i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получают баллы </a:t>
            </a:r>
            <a:r>
              <a:rPr lang="ru-RU" sz="2100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 государственном языке</a:t>
            </a:r>
            <a:r>
              <a:rPr lang="ky-KG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63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мероприятия вовлечено свыше 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15 тысяч человек (форумы, конференции, </a:t>
            </a:r>
            <a:r>
              <a:rPr lang="ru-RU" sz="2100" dirty="0" err="1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этнофестивали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семинары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 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тренинги). Направленность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 создание площадки межэтнического диалога, укрепления межэтнических отношений,  формирование общегражданской идентичности «</a:t>
            </a:r>
            <a:r>
              <a:rPr lang="ru-RU" sz="2100" dirty="0" err="1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Кыргыз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Жараны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»</a:t>
            </a:r>
            <a:endParaRPr lang="ru-RU" sz="21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98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304" y="144715"/>
            <a:ext cx="8158436" cy="803474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ru-RU" sz="2300" b="1" dirty="0">
                <a:solidFill>
                  <a:schemeClr val="tx1"/>
                </a:solidFill>
                <a:latin typeface="+mj-lt"/>
                <a:cs typeface="Arial"/>
              </a:rPr>
              <a:t>Внутренние процессы и механизмы для реализации планов и достижения поставленных целей</a:t>
            </a:r>
            <a:endParaRPr lang="en-US" sz="23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9AD016C0-B805-448F-BB05-7F7256BACD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228011"/>
              </p:ext>
            </p:extLst>
          </p:nvPr>
        </p:nvGraphicFramePr>
        <p:xfrm>
          <a:off x="812800" y="1378872"/>
          <a:ext cx="8926003" cy="5105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28914">
                  <a:extLst>
                    <a:ext uri="{9D8B030D-6E8A-4147-A177-3AD203B41FA5}">
                      <a16:colId xmlns="" xmlns:a16="http://schemas.microsoft.com/office/drawing/2014/main" val="216296642"/>
                    </a:ext>
                  </a:extLst>
                </a:gridCol>
                <a:gridCol w="4697089">
                  <a:extLst>
                    <a:ext uri="{9D8B030D-6E8A-4147-A177-3AD203B41FA5}">
                      <a16:colId xmlns="" xmlns:a16="http://schemas.microsoft.com/office/drawing/2014/main" val="1795102624"/>
                    </a:ext>
                  </a:extLst>
                </a:gridCol>
              </a:tblGrid>
              <a:tr h="3370181">
                <a:tc>
                  <a:txBody>
                    <a:bodyPr/>
                    <a:lstStyle/>
                    <a:p>
                      <a:r>
                        <a:rPr lang="ru-RU" sz="170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На уровне механизмов:</a:t>
                      </a:r>
                    </a:p>
                    <a:p>
                      <a:endParaRPr lang="ru-RU" sz="1700" kern="1200" noProof="0" dirty="0" smtClean="0">
                        <a:solidFill>
                          <a:schemeClr val="tx1"/>
                        </a:solidFill>
                        <a:effectLst/>
                        <a:latin typeface="+mj-lt"/>
                        <a:cs typeface="Arial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Создана</a:t>
                      </a:r>
                      <a:r>
                        <a:rPr lang="ru-RU" sz="17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 </a:t>
                      </a: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структура по </a:t>
                      </a: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между</a:t>
                      </a:r>
                      <a:r>
                        <a:rPr lang="en-US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-</a:t>
                      </a: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народному </a:t>
                      </a: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сотрудничеству,</a:t>
                      </a:r>
                      <a:r>
                        <a:rPr lang="ru-RU" sz="17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 </a:t>
                      </a: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взаимодействию </a:t>
                      </a: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и координации с международными организациями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700" b="0" kern="1200" noProof="0" dirty="0" smtClean="0">
                        <a:solidFill>
                          <a:schemeClr val="tx1"/>
                        </a:solidFill>
                        <a:effectLst/>
                        <a:latin typeface="+mj-lt"/>
                        <a:cs typeface="Arial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Установлена платформа ГАМСУМО, Институт Политики Развития и Союза МСУ для реализации проектов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700" b="0" kern="1200" noProof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Налажена система отчетности</a:t>
                      </a:r>
                      <a:endParaRPr lang="ru-RU" sz="1700" b="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1700" kern="1200" noProof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На уровне процессов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700" b="0" kern="1200" noProof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Операционализируются базовые процессы реализации проектов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700" b="0" kern="1200" noProof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Институционализируются процессы координации и коммуникации с международными организациями 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700" b="0" kern="1200" noProof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Разрабатывается межведомственное взаимодействие, в частности с фондами развития регионов  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700" b="0" kern="1200" noProof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Потенциал для реализации проектов подтвержден аудитом ПРООН (HACT) в 2017 г.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700" b="0" kern="1200" noProof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/>
                        </a:rPr>
                        <a:t>Внедряется система по мониторингу и оценки деятельности</a:t>
                      </a:r>
                      <a:endParaRPr lang="ru-RU" sz="1700" b="0" kern="1200" noProof="0">
                        <a:solidFill>
                          <a:schemeClr val="tx1"/>
                        </a:solidFill>
                        <a:effectLst/>
                        <a:latin typeface="+mj-lt"/>
                        <a:cs typeface="Arial"/>
                      </a:endParaRPr>
                    </a:p>
                  </a:txBody>
                  <a:tcPr marL="74295" marR="74295"/>
                </a:tc>
                <a:extLst>
                  <a:ext uri="{0D108BD9-81ED-4DB2-BD59-A6C34878D82A}">
                    <a16:rowId xmlns="" xmlns:a16="http://schemas.microsoft.com/office/drawing/2014/main" val="5833143"/>
                  </a:ext>
                </a:extLst>
              </a:tr>
              <a:tr h="135735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Внутренняя коммуникация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На основе функционального анализа оптимизированы </a:t>
                      </a: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про</a:t>
                      </a:r>
                      <a:r>
                        <a:rPr lang="en-US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-</a:t>
                      </a:r>
                      <a:r>
                        <a:rPr lang="ru-RU" sz="1700" b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цессы</a:t>
                      </a: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17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/>
                        </a:rPr>
                        <a:t>исполнения и координации деятельности отделов</a:t>
                      </a:r>
                      <a:endParaRPr lang="ru-RU" sz="1700" b="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ru-RU" sz="1700" noProof="0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Внешняя коммуникация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700" noProof="0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Веб-сайт на трех языках с интерактивными картами по межэтническим зонам и ОМСУ </a:t>
                      </a:r>
                    </a:p>
                  </a:txBody>
                  <a:tcPr marL="74295" marR="74295"/>
                </a:tc>
                <a:extLst>
                  <a:ext uri="{0D108BD9-81ED-4DB2-BD59-A6C34878D82A}">
                    <a16:rowId xmlns="" xmlns:a16="http://schemas.microsoft.com/office/drawing/2014/main" val="2195591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1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2005</TotalTime>
  <Words>1573</Words>
  <Application>Microsoft Office PowerPoint</Application>
  <PresentationFormat>Лист A4 (210x297 мм)</PresentationFormat>
  <Paragraphs>163</Paragraphs>
  <Slides>28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Легкий дым</vt:lpstr>
      <vt:lpstr>CorelDRAW</vt:lpstr>
      <vt:lpstr>Презентация PowerPoint</vt:lpstr>
      <vt:lpstr>Цели встречи</vt:lpstr>
      <vt:lpstr>Развитие правовой базы МСУ</vt:lpstr>
      <vt:lpstr>Улучшение внешних условий  для развития местных сообществ</vt:lpstr>
      <vt:lpstr>Развитие сообществ на приграничных территориях</vt:lpstr>
      <vt:lpstr>Управление муниципальной собственностью</vt:lpstr>
      <vt:lpstr>Укрепление межэтнических отношений: система раннего предупреждения</vt:lpstr>
      <vt:lpstr>Укрепление межэтнических отношений: поддержка мероприятиями</vt:lpstr>
      <vt:lpstr>Внутренние процессы и механизмы для реализации планов и достижения поставленных целей</vt:lpstr>
      <vt:lpstr>ГАМСУМО как участник исполнения государственных программ</vt:lpstr>
      <vt:lpstr>Программа Правительства КР «Жаңы доорго кырк кадам» 2018-2023 гг.</vt:lpstr>
      <vt:lpstr>Программа Правительства КР «Жаңы доорго кырк кадам» 2018-2023 гг.</vt:lpstr>
      <vt:lpstr>Программа Правительства КР «Жаңы доорго кырк кадам» 2018-2023 гг.</vt:lpstr>
      <vt:lpstr>Концепция гражданской интеграции «Кыргыз жараны» </vt:lpstr>
      <vt:lpstr>«Таза коом» - общенациональная программа цифровой трансформации страны </vt:lpstr>
      <vt:lpstr>Презентация PowerPoint</vt:lpstr>
      <vt:lpstr>Запрашиваемая поддержка партнеров для следующих результатов</vt:lpstr>
      <vt:lpstr>Запрашиваемая поддержка партнеров для следующих результатов</vt:lpstr>
      <vt:lpstr>Структура по международному сотрудничеству и партнерству </vt:lpstr>
      <vt:lpstr>ПЛАТФОРМА вертикального и горизонтального взаимодействия органов МСУ  с государством и между собой</vt:lpstr>
      <vt:lpstr>Потребности в горизонтальном взаимодействии «МСУ – МСУ»</vt:lpstr>
      <vt:lpstr>Потребности  в вертикальном взаимодействии  «МСУ – ГОСУДАРСТВО»</vt:lpstr>
      <vt:lpstr>Потребности в вертикальном взаимодействии «МСУ – ГОСУДАРСТВО»</vt:lpstr>
      <vt:lpstr>Возможности </vt:lpstr>
      <vt:lpstr>Презентация PowerPoint</vt:lpstr>
      <vt:lpstr>Принципы функционирования Платформы</vt:lpstr>
      <vt:lpstr>Преимущества </vt:lpstr>
      <vt:lpstr>Благодарю за внимание 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Nurgul J.</cp:lastModifiedBy>
  <cp:revision>339</cp:revision>
  <cp:lastPrinted>2017-12-10T09:03:35Z</cp:lastPrinted>
  <dcterms:created xsi:type="dcterms:W3CDTF">2017-12-07T07:25:19Z</dcterms:created>
  <dcterms:modified xsi:type="dcterms:W3CDTF">2017-12-12T04:53:14Z</dcterms:modified>
</cp:coreProperties>
</file>