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98" r:id="rId13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" initials="jg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0"/>
    <a:srgbClr val="FA801F"/>
    <a:srgbClr val="373737"/>
    <a:srgbClr val="88A094"/>
    <a:srgbClr val="FF194D"/>
    <a:srgbClr val="CCD6D1"/>
    <a:srgbClr val="FAB81F"/>
    <a:srgbClr val="FAB400"/>
    <a:srgbClr val="A3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07" autoAdjust="0"/>
    <p:restoredTop sz="89964" autoAdjust="0"/>
  </p:normalViewPr>
  <p:slideViewPr>
    <p:cSldViewPr>
      <p:cViewPr varScale="1">
        <p:scale>
          <a:sx n="63" d="100"/>
          <a:sy n="63" d="100"/>
        </p:scale>
        <p:origin x="7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8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A80BE-CE45-4817-93D7-36076BC50E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DBDBF-35CB-43EA-8715-6E62C0167BE8}">
      <dgm:prSet phldrT="[Текст]"/>
      <dgm:spPr/>
      <dgm:t>
        <a:bodyPr/>
        <a:lstStyle/>
        <a:p>
          <a:r>
            <a:rPr lang="ru-RU" dirty="0" smtClean="0"/>
            <a:t>Местный реестр услуг</a:t>
          </a:r>
          <a:endParaRPr lang="ru-RU" dirty="0"/>
        </a:p>
      </dgm:t>
    </dgm:pt>
    <dgm:pt modelId="{49141C7D-8303-4F6B-8BA2-417A70DF62ED}" type="parTrans" cxnId="{07855396-E9F4-4008-B275-0F7EFA2F4AD4}">
      <dgm:prSet/>
      <dgm:spPr/>
      <dgm:t>
        <a:bodyPr/>
        <a:lstStyle/>
        <a:p>
          <a:endParaRPr lang="ru-RU"/>
        </a:p>
      </dgm:t>
    </dgm:pt>
    <dgm:pt modelId="{D5677430-7417-4A99-A36A-1BCB80CBD1D1}" type="sibTrans" cxnId="{07855396-E9F4-4008-B275-0F7EFA2F4AD4}">
      <dgm:prSet/>
      <dgm:spPr/>
      <dgm:t>
        <a:bodyPr/>
        <a:lstStyle/>
        <a:p>
          <a:endParaRPr lang="ru-RU"/>
        </a:p>
      </dgm:t>
    </dgm:pt>
    <dgm:pt modelId="{F8E4BAB8-8984-4BE8-A936-924206C0B6EA}">
      <dgm:prSet phldrT="[Текст]"/>
      <dgm:spPr/>
      <dgm:t>
        <a:bodyPr/>
        <a:lstStyle/>
        <a:p>
          <a:r>
            <a:rPr lang="ru-RU" dirty="0" smtClean="0"/>
            <a:t>Базовый реестр</a:t>
          </a:r>
          <a:endParaRPr lang="ru-RU" dirty="0"/>
        </a:p>
      </dgm:t>
    </dgm:pt>
    <dgm:pt modelId="{1F8DE92E-9AAC-4314-8542-D00EE3A072E4}" type="parTrans" cxnId="{89C0BE68-C291-40FC-B2C4-298624619691}">
      <dgm:prSet/>
      <dgm:spPr/>
      <dgm:t>
        <a:bodyPr/>
        <a:lstStyle/>
        <a:p>
          <a:endParaRPr lang="ru-RU"/>
        </a:p>
      </dgm:t>
    </dgm:pt>
    <dgm:pt modelId="{7334D099-C24F-4A8A-932D-02A147784D17}" type="sibTrans" cxnId="{89C0BE68-C291-40FC-B2C4-298624619691}">
      <dgm:prSet/>
      <dgm:spPr/>
      <dgm:t>
        <a:bodyPr/>
        <a:lstStyle/>
        <a:p>
          <a:endParaRPr lang="ru-RU"/>
        </a:p>
      </dgm:t>
    </dgm:pt>
    <dgm:pt modelId="{340A9047-B28C-4F2F-83E7-B60ED3122CAA}">
      <dgm:prSet phldrT="[Текст]"/>
      <dgm:spPr/>
      <dgm:t>
        <a:bodyPr/>
        <a:lstStyle/>
        <a:p>
          <a:r>
            <a:rPr lang="ru-RU" dirty="0" smtClean="0"/>
            <a:t>Дополнительный реестр услуг</a:t>
          </a:r>
          <a:endParaRPr lang="ru-RU" dirty="0"/>
        </a:p>
      </dgm:t>
    </dgm:pt>
    <dgm:pt modelId="{51F4AE39-687B-4BBB-9177-8470D85002AE}" type="parTrans" cxnId="{518F6AFE-0316-411A-96D7-9A5C9FDA447A}">
      <dgm:prSet/>
      <dgm:spPr/>
      <dgm:t>
        <a:bodyPr/>
        <a:lstStyle/>
        <a:p>
          <a:endParaRPr lang="ru-RU"/>
        </a:p>
      </dgm:t>
    </dgm:pt>
    <dgm:pt modelId="{3F94B627-1335-473B-93BC-B2E26785A76C}" type="sibTrans" cxnId="{518F6AFE-0316-411A-96D7-9A5C9FDA447A}">
      <dgm:prSet/>
      <dgm:spPr/>
      <dgm:t>
        <a:bodyPr/>
        <a:lstStyle/>
        <a:p>
          <a:endParaRPr lang="ru-RU"/>
        </a:p>
      </dgm:t>
    </dgm:pt>
    <dgm:pt modelId="{55FAD92C-22C3-4982-864F-D2A4BBAD195F}" type="pres">
      <dgm:prSet presAssocID="{320A80BE-CE45-4817-93D7-36076BC50E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40EE37-24C7-41AF-9746-EEDE5535070A}" type="pres">
      <dgm:prSet presAssocID="{0E7DBDBF-35CB-43EA-8715-6E62C0167BE8}" presName="hierRoot1" presStyleCnt="0"/>
      <dgm:spPr/>
    </dgm:pt>
    <dgm:pt modelId="{CA2EEB7B-7D94-4DBA-B26A-60B7CFD551C7}" type="pres">
      <dgm:prSet presAssocID="{0E7DBDBF-35CB-43EA-8715-6E62C0167BE8}" presName="composite" presStyleCnt="0"/>
      <dgm:spPr/>
    </dgm:pt>
    <dgm:pt modelId="{3DCFDE2C-0902-4F85-9CF5-A804F960152E}" type="pres">
      <dgm:prSet presAssocID="{0E7DBDBF-35CB-43EA-8715-6E62C0167BE8}" presName="background" presStyleLbl="node0" presStyleIdx="0" presStyleCnt="1"/>
      <dgm:spPr/>
    </dgm:pt>
    <dgm:pt modelId="{599D4A79-8706-4790-8974-A8AB4CD50349}" type="pres">
      <dgm:prSet presAssocID="{0E7DBDBF-35CB-43EA-8715-6E62C0167BE8}" presName="text" presStyleLbl="fgAcc0" presStyleIdx="0" presStyleCnt="1" custScaleY="88469">
        <dgm:presLayoutVars>
          <dgm:chPref val="3"/>
        </dgm:presLayoutVars>
      </dgm:prSet>
      <dgm:spPr/>
    </dgm:pt>
    <dgm:pt modelId="{B6A9A00B-6301-4914-A0FB-D1DDFE4E6409}" type="pres">
      <dgm:prSet presAssocID="{0E7DBDBF-35CB-43EA-8715-6E62C0167BE8}" presName="hierChild2" presStyleCnt="0"/>
      <dgm:spPr/>
    </dgm:pt>
    <dgm:pt modelId="{3CC88445-DA4E-442A-BD6D-ED71E873CDBF}" type="pres">
      <dgm:prSet presAssocID="{1F8DE92E-9AAC-4314-8542-D00EE3A072E4}" presName="Name10" presStyleLbl="parChTrans1D2" presStyleIdx="0" presStyleCnt="2"/>
      <dgm:spPr/>
    </dgm:pt>
    <dgm:pt modelId="{91A37493-CA76-4365-B438-3BC2C221260C}" type="pres">
      <dgm:prSet presAssocID="{F8E4BAB8-8984-4BE8-A936-924206C0B6EA}" presName="hierRoot2" presStyleCnt="0"/>
      <dgm:spPr/>
    </dgm:pt>
    <dgm:pt modelId="{CE87D546-56B9-4D67-B479-EB0F5BB7C694}" type="pres">
      <dgm:prSet presAssocID="{F8E4BAB8-8984-4BE8-A936-924206C0B6EA}" presName="composite2" presStyleCnt="0"/>
      <dgm:spPr/>
    </dgm:pt>
    <dgm:pt modelId="{1D81EC4B-768E-41D7-AF8A-CFA20A1122CA}" type="pres">
      <dgm:prSet presAssocID="{F8E4BAB8-8984-4BE8-A936-924206C0B6EA}" presName="background2" presStyleLbl="node2" presStyleIdx="0" presStyleCnt="2"/>
      <dgm:spPr/>
    </dgm:pt>
    <dgm:pt modelId="{34DC834D-D21D-4CB4-9546-641BE8964677}" type="pres">
      <dgm:prSet presAssocID="{F8E4BAB8-8984-4BE8-A936-924206C0B6EA}" presName="text2" presStyleLbl="fgAcc2" presStyleIdx="0" presStyleCnt="2" custScaleY="86319">
        <dgm:presLayoutVars>
          <dgm:chPref val="3"/>
        </dgm:presLayoutVars>
      </dgm:prSet>
      <dgm:spPr/>
    </dgm:pt>
    <dgm:pt modelId="{91C2B578-5CE5-411A-A305-0FFC61E529B1}" type="pres">
      <dgm:prSet presAssocID="{F8E4BAB8-8984-4BE8-A936-924206C0B6EA}" presName="hierChild3" presStyleCnt="0"/>
      <dgm:spPr/>
    </dgm:pt>
    <dgm:pt modelId="{D5F63979-2D84-4FF8-965F-F2003C5DAB41}" type="pres">
      <dgm:prSet presAssocID="{51F4AE39-687B-4BBB-9177-8470D85002AE}" presName="Name10" presStyleLbl="parChTrans1D2" presStyleIdx="1" presStyleCnt="2"/>
      <dgm:spPr/>
    </dgm:pt>
    <dgm:pt modelId="{2B409015-B14C-49CE-BBC7-AFAEC8815608}" type="pres">
      <dgm:prSet presAssocID="{340A9047-B28C-4F2F-83E7-B60ED3122CAA}" presName="hierRoot2" presStyleCnt="0"/>
      <dgm:spPr/>
    </dgm:pt>
    <dgm:pt modelId="{131D863A-8F47-4B7B-9F0B-B5606D17FB03}" type="pres">
      <dgm:prSet presAssocID="{340A9047-B28C-4F2F-83E7-B60ED3122CAA}" presName="composite2" presStyleCnt="0"/>
      <dgm:spPr/>
    </dgm:pt>
    <dgm:pt modelId="{86FBBA1F-546E-450A-A75A-8F9C37448839}" type="pres">
      <dgm:prSet presAssocID="{340A9047-B28C-4F2F-83E7-B60ED3122CAA}" presName="background2" presStyleLbl="node2" presStyleIdx="1" presStyleCnt="2"/>
      <dgm:spPr/>
    </dgm:pt>
    <dgm:pt modelId="{43667839-3946-4D75-9DB1-6FA755B9C9CA}" type="pres">
      <dgm:prSet presAssocID="{340A9047-B28C-4F2F-83E7-B60ED3122CAA}" presName="text2" presStyleLbl="fgAcc2" presStyleIdx="1" presStyleCnt="2" custScaleY="76955">
        <dgm:presLayoutVars>
          <dgm:chPref val="3"/>
        </dgm:presLayoutVars>
      </dgm:prSet>
      <dgm:spPr/>
    </dgm:pt>
    <dgm:pt modelId="{BDB73D28-D47C-4D28-98EB-64D53909F810}" type="pres">
      <dgm:prSet presAssocID="{340A9047-B28C-4F2F-83E7-B60ED3122CAA}" presName="hierChild3" presStyleCnt="0"/>
      <dgm:spPr/>
    </dgm:pt>
  </dgm:ptLst>
  <dgm:cxnLst>
    <dgm:cxn modelId="{44A685E3-65DF-4DF5-A456-5FC4F173211B}" type="presOf" srcId="{51F4AE39-687B-4BBB-9177-8470D85002AE}" destId="{D5F63979-2D84-4FF8-965F-F2003C5DAB41}" srcOrd="0" destOrd="0" presId="urn:microsoft.com/office/officeart/2005/8/layout/hierarchy1"/>
    <dgm:cxn modelId="{40751C61-4EE5-451B-9ABA-708C7F705B71}" type="presOf" srcId="{340A9047-B28C-4F2F-83E7-B60ED3122CAA}" destId="{43667839-3946-4D75-9DB1-6FA755B9C9CA}" srcOrd="0" destOrd="0" presId="urn:microsoft.com/office/officeart/2005/8/layout/hierarchy1"/>
    <dgm:cxn modelId="{89C0BE68-C291-40FC-B2C4-298624619691}" srcId="{0E7DBDBF-35CB-43EA-8715-6E62C0167BE8}" destId="{F8E4BAB8-8984-4BE8-A936-924206C0B6EA}" srcOrd="0" destOrd="0" parTransId="{1F8DE92E-9AAC-4314-8542-D00EE3A072E4}" sibTransId="{7334D099-C24F-4A8A-932D-02A147784D17}"/>
    <dgm:cxn modelId="{C2802F5E-1E8C-4307-B347-6EB3E7CFE8F9}" type="presOf" srcId="{320A80BE-CE45-4817-93D7-36076BC50E72}" destId="{55FAD92C-22C3-4982-864F-D2A4BBAD195F}" srcOrd="0" destOrd="0" presId="urn:microsoft.com/office/officeart/2005/8/layout/hierarchy1"/>
    <dgm:cxn modelId="{07855396-E9F4-4008-B275-0F7EFA2F4AD4}" srcId="{320A80BE-CE45-4817-93D7-36076BC50E72}" destId="{0E7DBDBF-35CB-43EA-8715-6E62C0167BE8}" srcOrd="0" destOrd="0" parTransId="{49141C7D-8303-4F6B-8BA2-417A70DF62ED}" sibTransId="{D5677430-7417-4A99-A36A-1BCB80CBD1D1}"/>
    <dgm:cxn modelId="{5D7E422C-174E-4047-A070-8D5E2EB3DB7B}" type="presOf" srcId="{F8E4BAB8-8984-4BE8-A936-924206C0B6EA}" destId="{34DC834D-D21D-4CB4-9546-641BE8964677}" srcOrd="0" destOrd="0" presId="urn:microsoft.com/office/officeart/2005/8/layout/hierarchy1"/>
    <dgm:cxn modelId="{4F19E0C7-114A-47A1-B632-89D2B677154C}" type="presOf" srcId="{1F8DE92E-9AAC-4314-8542-D00EE3A072E4}" destId="{3CC88445-DA4E-442A-BD6D-ED71E873CDBF}" srcOrd="0" destOrd="0" presId="urn:microsoft.com/office/officeart/2005/8/layout/hierarchy1"/>
    <dgm:cxn modelId="{4C289F7F-79F8-4617-84B2-2074E99E6DCE}" type="presOf" srcId="{0E7DBDBF-35CB-43EA-8715-6E62C0167BE8}" destId="{599D4A79-8706-4790-8974-A8AB4CD50349}" srcOrd="0" destOrd="0" presId="urn:microsoft.com/office/officeart/2005/8/layout/hierarchy1"/>
    <dgm:cxn modelId="{518F6AFE-0316-411A-96D7-9A5C9FDA447A}" srcId="{0E7DBDBF-35CB-43EA-8715-6E62C0167BE8}" destId="{340A9047-B28C-4F2F-83E7-B60ED3122CAA}" srcOrd="1" destOrd="0" parTransId="{51F4AE39-687B-4BBB-9177-8470D85002AE}" sibTransId="{3F94B627-1335-473B-93BC-B2E26785A76C}"/>
    <dgm:cxn modelId="{651C724B-BCFD-438C-88BA-6B786AA878E5}" type="presParOf" srcId="{55FAD92C-22C3-4982-864F-D2A4BBAD195F}" destId="{8440EE37-24C7-41AF-9746-EEDE5535070A}" srcOrd="0" destOrd="0" presId="urn:microsoft.com/office/officeart/2005/8/layout/hierarchy1"/>
    <dgm:cxn modelId="{EDE23994-4DF2-4F8D-A432-63F16F34A80A}" type="presParOf" srcId="{8440EE37-24C7-41AF-9746-EEDE5535070A}" destId="{CA2EEB7B-7D94-4DBA-B26A-60B7CFD551C7}" srcOrd="0" destOrd="0" presId="urn:microsoft.com/office/officeart/2005/8/layout/hierarchy1"/>
    <dgm:cxn modelId="{50DE172D-48B5-4A1C-AF0B-1F9F4C05009C}" type="presParOf" srcId="{CA2EEB7B-7D94-4DBA-B26A-60B7CFD551C7}" destId="{3DCFDE2C-0902-4F85-9CF5-A804F960152E}" srcOrd="0" destOrd="0" presId="urn:microsoft.com/office/officeart/2005/8/layout/hierarchy1"/>
    <dgm:cxn modelId="{71A62E07-AC4E-4370-A824-06A524A3998D}" type="presParOf" srcId="{CA2EEB7B-7D94-4DBA-B26A-60B7CFD551C7}" destId="{599D4A79-8706-4790-8974-A8AB4CD50349}" srcOrd="1" destOrd="0" presId="urn:microsoft.com/office/officeart/2005/8/layout/hierarchy1"/>
    <dgm:cxn modelId="{A4915A35-3BCC-4F36-A44A-FE032A144D70}" type="presParOf" srcId="{8440EE37-24C7-41AF-9746-EEDE5535070A}" destId="{B6A9A00B-6301-4914-A0FB-D1DDFE4E6409}" srcOrd="1" destOrd="0" presId="urn:microsoft.com/office/officeart/2005/8/layout/hierarchy1"/>
    <dgm:cxn modelId="{4AA972BE-DC18-46D6-85E8-B3467494B731}" type="presParOf" srcId="{B6A9A00B-6301-4914-A0FB-D1DDFE4E6409}" destId="{3CC88445-DA4E-442A-BD6D-ED71E873CDBF}" srcOrd="0" destOrd="0" presId="urn:microsoft.com/office/officeart/2005/8/layout/hierarchy1"/>
    <dgm:cxn modelId="{6008412D-7588-4428-85E8-45524C18C583}" type="presParOf" srcId="{B6A9A00B-6301-4914-A0FB-D1DDFE4E6409}" destId="{91A37493-CA76-4365-B438-3BC2C221260C}" srcOrd="1" destOrd="0" presId="urn:microsoft.com/office/officeart/2005/8/layout/hierarchy1"/>
    <dgm:cxn modelId="{4063047F-CF32-48FC-8B16-B5A1C0B194CC}" type="presParOf" srcId="{91A37493-CA76-4365-B438-3BC2C221260C}" destId="{CE87D546-56B9-4D67-B479-EB0F5BB7C694}" srcOrd="0" destOrd="0" presId="urn:microsoft.com/office/officeart/2005/8/layout/hierarchy1"/>
    <dgm:cxn modelId="{39354B1B-4C9C-4561-AB9B-DEF4FCE22921}" type="presParOf" srcId="{CE87D546-56B9-4D67-B479-EB0F5BB7C694}" destId="{1D81EC4B-768E-41D7-AF8A-CFA20A1122CA}" srcOrd="0" destOrd="0" presId="urn:microsoft.com/office/officeart/2005/8/layout/hierarchy1"/>
    <dgm:cxn modelId="{0682E7A7-0D17-4D92-B8E0-B4953B4C71B5}" type="presParOf" srcId="{CE87D546-56B9-4D67-B479-EB0F5BB7C694}" destId="{34DC834D-D21D-4CB4-9546-641BE8964677}" srcOrd="1" destOrd="0" presId="urn:microsoft.com/office/officeart/2005/8/layout/hierarchy1"/>
    <dgm:cxn modelId="{FF6A47B0-9F27-4FE0-A372-6B3EB8FCB341}" type="presParOf" srcId="{91A37493-CA76-4365-B438-3BC2C221260C}" destId="{91C2B578-5CE5-411A-A305-0FFC61E529B1}" srcOrd="1" destOrd="0" presId="urn:microsoft.com/office/officeart/2005/8/layout/hierarchy1"/>
    <dgm:cxn modelId="{A9B73A2F-238E-4E67-B1DA-6C91479D7981}" type="presParOf" srcId="{B6A9A00B-6301-4914-A0FB-D1DDFE4E6409}" destId="{D5F63979-2D84-4FF8-965F-F2003C5DAB41}" srcOrd="2" destOrd="0" presId="urn:microsoft.com/office/officeart/2005/8/layout/hierarchy1"/>
    <dgm:cxn modelId="{35B52126-3EB7-4C3F-820E-14E688A317E9}" type="presParOf" srcId="{B6A9A00B-6301-4914-A0FB-D1DDFE4E6409}" destId="{2B409015-B14C-49CE-BBC7-AFAEC8815608}" srcOrd="3" destOrd="0" presId="urn:microsoft.com/office/officeart/2005/8/layout/hierarchy1"/>
    <dgm:cxn modelId="{7FC13872-6CAC-4C91-BEA1-A12364D84507}" type="presParOf" srcId="{2B409015-B14C-49CE-BBC7-AFAEC8815608}" destId="{131D863A-8F47-4B7B-9F0B-B5606D17FB03}" srcOrd="0" destOrd="0" presId="urn:microsoft.com/office/officeart/2005/8/layout/hierarchy1"/>
    <dgm:cxn modelId="{BBAF058E-0D04-474B-8B9B-1A58A6256C5B}" type="presParOf" srcId="{131D863A-8F47-4B7B-9F0B-B5606D17FB03}" destId="{86FBBA1F-546E-450A-A75A-8F9C37448839}" srcOrd="0" destOrd="0" presId="urn:microsoft.com/office/officeart/2005/8/layout/hierarchy1"/>
    <dgm:cxn modelId="{5D8A5D24-9F15-42B5-B577-24D089007960}" type="presParOf" srcId="{131D863A-8F47-4B7B-9F0B-B5606D17FB03}" destId="{43667839-3946-4D75-9DB1-6FA755B9C9CA}" srcOrd="1" destOrd="0" presId="urn:microsoft.com/office/officeart/2005/8/layout/hierarchy1"/>
    <dgm:cxn modelId="{88E38FA5-7935-48E6-8EBB-48DDB26907E7}" type="presParOf" srcId="{2B409015-B14C-49CE-BBC7-AFAEC8815608}" destId="{BDB73D28-D47C-4D28-98EB-64D53909F8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63979-2D84-4FF8-965F-F2003C5DAB41}">
      <dsp:nvSpPr>
        <dsp:cNvPr id="0" name=""/>
        <dsp:cNvSpPr/>
      </dsp:nvSpPr>
      <dsp:spPr>
        <a:xfrm>
          <a:off x="4034371" y="1971626"/>
          <a:ext cx="2142014" cy="1019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694"/>
              </a:lnTo>
              <a:lnTo>
                <a:pt x="2142014" y="694694"/>
              </a:lnTo>
              <a:lnTo>
                <a:pt x="2142014" y="1019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88445-DA4E-442A-BD6D-ED71E873CDBF}">
      <dsp:nvSpPr>
        <dsp:cNvPr id="0" name=""/>
        <dsp:cNvSpPr/>
      </dsp:nvSpPr>
      <dsp:spPr>
        <a:xfrm>
          <a:off x="1892357" y="1971626"/>
          <a:ext cx="2142014" cy="1019404"/>
        </a:xfrm>
        <a:custGeom>
          <a:avLst/>
          <a:gdLst/>
          <a:ahLst/>
          <a:cxnLst/>
          <a:rect l="0" t="0" r="0" b="0"/>
          <a:pathLst>
            <a:path>
              <a:moveTo>
                <a:pt x="2142014" y="0"/>
              </a:moveTo>
              <a:lnTo>
                <a:pt x="2142014" y="694694"/>
              </a:lnTo>
              <a:lnTo>
                <a:pt x="0" y="694694"/>
              </a:lnTo>
              <a:lnTo>
                <a:pt x="0" y="1019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FDE2C-0902-4F85-9CF5-A804F960152E}">
      <dsp:nvSpPr>
        <dsp:cNvPr id="0" name=""/>
        <dsp:cNvSpPr/>
      </dsp:nvSpPr>
      <dsp:spPr>
        <a:xfrm>
          <a:off x="2281814" y="2529"/>
          <a:ext cx="3505114" cy="1969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D4A79-8706-4790-8974-A8AB4CD50349}">
      <dsp:nvSpPr>
        <dsp:cNvPr id="0" name=""/>
        <dsp:cNvSpPr/>
      </dsp:nvSpPr>
      <dsp:spPr>
        <a:xfrm>
          <a:off x="2671271" y="372513"/>
          <a:ext cx="3505114" cy="1969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Местный реестр услуг</a:t>
          </a:r>
          <a:endParaRPr lang="ru-RU" sz="3100" kern="1200" dirty="0"/>
        </a:p>
      </dsp:txBody>
      <dsp:txXfrm>
        <a:off x="2728944" y="430186"/>
        <a:ext cx="3389768" cy="1853750"/>
      </dsp:txXfrm>
    </dsp:sp>
    <dsp:sp modelId="{1D81EC4B-768E-41D7-AF8A-CFA20A1122CA}">
      <dsp:nvSpPr>
        <dsp:cNvPr id="0" name=""/>
        <dsp:cNvSpPr/>
      </dsp:nvSpPr>
      <dsp:spPr>
        <a:xfrm>
          <a:off x="139799" y="2991030"/>
          <a:ext cx="3505114" cy="1921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C834D-D21D-4CB4-9546-641BE8964677}">
      <dsp:nvSpPr>
        <dsp:cNvPr id="0" name=""/>
        <dsp:cNvSpPr/>
      </dsp:nvSpPr>
      <dsp:spPr>
        <a:xfrm>
          <a:off x="529256" y="3361014"/>
          <a:ext cx="3505114" cy="1921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Базовый реестр</a:t>
          </a:r>
          <a:endParaRPr lang="ru-RU" sz="3100" kern="1200" dirty="0"/>
        </a:p>
      </dsp:txBody>
      <dsp:txXfrm>
        <a:off x="585527" y="3417285"/>
        <a:ext cx="3392572" cy="1808701"/>
      </dsp:txXfrm>
    </dsp:sp>
    <dsp:sp modelId="{86FBBA1F-546E-450A-A75A-8F9C37448839}">
      <dsp:nvSpPr>
        <dsp:cNvPr id="0" name=""/>
        <dsp:cNvSpPr/>
      </dsp:nvSpPr>
      <dsp:spPr>
        <a:xfrm>
          <a:off x="4423828" y="2991030"/>
          <a:ext cx="3505114" cy="171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67839-3946-4D75-9DB1-6FA755B9C9CA}">
      <dsp:nvSpPr>
        <dsp:cNvPr id="0" name=""/>
        <dsp:cNvSpPr/>
      </dsp:nvSpPr>
      <dsp:spPr>
        <a:xfrm>
          <a:off x="4813285" y="3361014"/>
          <a:ext cx="3505114" cy="171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Дополнительный реестр услуг</a:t>
          </a:r>
          <a:endParaRPr lang="ru-RU" sz="3100" kern="1200" dirty="0"/>
        </a:p>
      </dsp:txBody>
      <dsp:txXfrm>
        <a:off x="4863452" y="3411181"/>
        <a:ext cx="3404780" cy="1612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73" cy="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4" y="0"/>
            <a:ext cx="2945873" cy="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2453"/>
            <a:ext cx="2945873" cy="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4" y="9432453"/>
            <a:ext cx="2945873" cy="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C39890F-5A30-4D90-9B07-F18A657492A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211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73" cy="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04" y="0"/>
            <a:ext cx="2945873" cy="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29" y="4716229"/>
            <a:ext cx="4985819" cy="446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453"/>
            <a:ext cx="2945873" cy="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04" y="9432453"/>
            <a:ext cx="2945873" cy="4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59" tIns="46130" rIns="92259" bIns="4613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16D7A35-F58F-4FB0-84B9-7229E31DE9C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345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ОМСУ важно получить инструмент</a:t>
            </a:r>
            <a:r>
              <a:rPr lang="ru-RU" baseline="0" dirty="0" smtClean="0"/>
              <a:t> оказания услуг (спецтехника, водопроводная сеть, трансформатор, а не на конечный результат)</a:t>
            </a:r>
          </a:p>
          <a:p>
            <a:pPr marL="228600" indent="-228600">
              <a:buAutoNum type="arabicPeriod"/>
            </a:pPr>
            <a:r>
              <a:rPr lang="ru-RU" baseline="0" dirty="0" err="1" smtClean="0"/>
              <a:t>Ограниченнность</a:t>
            </a:r>
            <a:r>
              <a:rPr lang="ru-RU" baseline="0" dirty="0" smtClean="0"/>
              <a:t> штатов ФЭО ОМСУ, сложные процедуру закупок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460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1.Планирование заменяется словом проектирование. ОМСУ не обладают в полной мере разнообразием</a:t>
            </a:r>
            <a:r>
              <a:rPr lang="ru-RU" baseline="0" dirty="0" smtClean="0"/>
              <a:t> методов и инструментов предоставления услуг. Особенности предоставления услуг ОМСУ, муниципальным предприятием или учреждением, аутсорсинг.</a:t>
            </a:r>
          </a:p>
          <a:p>
            <a:r>
              <a:rPr lang="ru-RU" baseline="0" dirty="0" smtClean="0"/>
              <a:t>2. ППКР о зарплате. Закон о государственных закупках. Проверяющие органы по отношению к социальным услугам.</a:t>
            </a:r>
          </a:p>
          <a:p>
            <a:r>
              <a:rPr lang="ru-RU" baseline="0" dirty="0" smtClean="0"/>
              <a:t>3. Государственные органы не достаточно оказывают помощь ОМСУ в реализации отраслевых услуг.</a:t>
            </a:r>
          </a:p>
          <a:p>
            <a:r>
              <a:rPr lang="ru-RU" baseline="0" dirty="0" smtClean="0"/>
              <a:t>4. Несмотря на позитивный вклад текущей системы выравнивания, на нынешнем этапе это уже тормоз.</a:t>
            </a:r>
          </a:p>
          <a:p>
            <a:r>
              <a:rPr lang="ru-RU" baseline="0" dirty="0" smtClean="0"/>
              <a:t>2. ППКР о предельной штатной численности ОМСУ, Закон о государственных закупках,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97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8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1030" name="Rectangle 9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81700" y="2514600"/>
            <a:ext cx="2857500" cy="4038600"/>
          </a:xfrm>
          <a:solidFill>
            <a:schemeClr val="accent2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Presenter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Job Title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Place,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r>
              <a:rPr lang="de-DE" dirty="0" smtClean="0"/>
              <a:t>Add Picture 11 x 15 cm </a:t>
            </a:r>
            <a:endParaRPr lang="de-CH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 userDrawn="1"/>
        </p:nvGraphicFramePr>
        <p:xfrm>
          <a:off x="323528" y="1670150"/>
          <a:ext cx="8502977" cy="678730"/>
        </p:xfrm>
        <a:graphic>
          <a:graphicData uri="http://schemas.openxmlformats.org/drawingml/2006/table">
            <a:tbl>
              <a:tblPr/>
              <a:tblGrid>
                <a:gridCol w="8502977"/>
              </a:tblGrid>
              <a:tr h="67873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 userDrawn="1"/>
        </p:nvGrpSpPr>
        <p:grpSpPr>
          <a:xfrm>
            <a:off x="445637" y="323528"/>
            <a:ext cx="8416494" cy="1161256"/>
            <a:chOff x="445637" y="323528"/>
            <a:chExt cx="8416494" cy="1161256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445637" y="323528"/>
              <a:ext cx="6276702" cy="1161256"/>
              <a:chOff x="476672" y="323528"/>
              <a:chExt cx="4577810" cy="846943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3433650" y="467544"/>
                <a:ext cx="1620832" cy="626700"/>
                <a:chOff x="3433650" y="467544"/>
                <a:chExt cx="1620832" cy="626700"/>
              </a:xfrm>
            </p:grpSpPr>
            <p:pic>
              <p:nvPicPr>
                <p:cNvPr id="11" name="Picture 10"/>
                <p:cNvPicPr/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664" t="12935" r="7840" b="13930"/>
                <a:stretch>
                  <a:fillRect/>
                </a:stretch>
              </p:blipFill>
              <p:spPr bwMode="auto">
                <a:xfrm>
                  <a:off x="3433650" y="682988"/>
                  <a:ext cx="1620832" cy="411256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3747568" y="467544"/>
                  <a:ext cx="860709" cy="157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dirty="0" smtClean="0">
                      <a:latin typeface="Arial" pitchFamily="34" charset="0"/>
                      <a:cs typeface="Arial" pitchFamily="34" charset="0"/>
                    </a:rPr>
                    <a:t>Project implementers:</a:t>
                  </a:r>
                  <a:endParaRPr lang="en-GB" sz="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6672" y="323528"/>
                <a:ext cx="2160240" cy="846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6" name="Рисунок 15"/>
            <p:cNvPicPr/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816389"/>
              <a:ext cx="1769851" cy="4761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</a:t>
            </a:r>
            <a:r>
              <a:rPr lang="de-DE" dirty="0" err="1" smtClean="0"/>
              <a:t>picture</a:t>
            </a:r>
            <a:endParaRPr lang="de-CH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323528" y="1628800"/>
            <a:ext cx="8568952" cy="72008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de-CH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Grafik 7" descr="HEL_SI_Logo_normal_BurkinaFaso_cmyk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88640"/>
            <a:ext cx="4320406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588224" cy="64135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Title</a:t>
            </a:r>
          </a:p>
        </p:txBody>
      </p:sp>
      <p:sp>
        <p:nvSpPr>
          <p:cNvPr id="90121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Add</a:t>
            </a:r>
            <a:r>
              <a:rPr lang="de-CH" dirty="0" smtClean="0"/>
              <a:t> Text</a:t>
            </a:r>
          </a:p>
        </p:txBody>
      </p:sp>
      <p:pic>
        <p:nvPicPr>
          <p:cNvPr id="5" name="Grafik 4" descr="HEL_SI_Logo_normal_Afghanistan_rgb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04664"/>
            <a:ext cx="2555776" cy="745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1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+mn-ea"/>
          <a:cs typeface="+mn-cs"/>
        </a:defRPr>
      </a:lvl1pPr>
      <a:lvl2pPr marL="53975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2pPr>
      <a:lvl3pPr marL="89535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3pPr>
      <a:lvl4pPr marL="125730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4pPr>
      <a:lvl5pPr marL="16129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981700" y="3284984"/>
            <a:ext cx="2857500" cy="3268216"/>
          </a:xfrm>
        </p:spPr>
        <p:txBody>
          <a:bodyPr/>
          <a:lstStyle/>
          <a:p>
            <a:r>
              <a:rPr lang="ru-RU" dirty="0" err="1" smtClean="0"/>
              <a:t>Чекиров</a:t>
            </a:r>
            <a:r>
              <a:rPr lang="ru-RU" dirty="0" smtClean="0"/>
              <a:t> А.</a:t>
            </a:r>
          </a:p>
          <a:p>
            <a:r>
              <a:rPr lang="ru-RU" dirty="0" smtClean="0"/>
              <a:t>Менеджер компонента Проекта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345" b="13345"/>
          <a:stretch>
            <a:fillRect/>
          </a:stretch>
        </p:blipFill>
        <p:spPr>
          <a:xfrm>
            <a:off x="1115617" y="3284984"/>
            <a:ext cx="4320480" cy="3228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37170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2" name="AutoShape 2" descr="Картинки по запросу услуги фото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23528" y="1663080"/>
            <a:ext cx="8515672" cy="14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Муниципальные услуги в Кыргызской Республике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Местный реестр услуг -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372548"/>
              </p:ext>
            </p:extLst>
          </p:nvPr>
        </p:nvGraphicFramePr>
        <p:xfrm>
          <a:off x="381000" y="1268413"/>
          <a:ext cx="8458200" cy="528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52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Дополнительный перечень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b="1" dirty="0" smtClean="0"/>
              <a:t>Дополнительный перечень муниципальных </a:t>
            </a:r>
            <a:r>
              <a:rPr lang="ru-RU" sz="2400" b="1" dirty="0"/>
              <a:t>услуг </a:t>
            </a:r>
            <a:r>
              <a:rPr lang="ru-RU" sz="2400" dirty="0" smtClean="0"/>
              <a:t>- </a:t>
            </a:r>
            <a:r>
              <a:rPr lang="ru-RU" sz="2400" dirty="0"/>
              <a:t>утвержденный перечень муниципальных услуг, предоставляемых физическим и юридическим лицам муниципальными учреждениями на бесплатной и платной основе, который формируется сверх базового реестра муниципальных услуг с учетом особенностей каждой административно-территориальной единицы, исходя из возможностей местного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337578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300192" y="44624"/>
            <a:ext cx="2843808" cy="14401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69" y="484389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40" dirty="0" smtClean="0">
                <a:solidFill>
                  <a:srgbClr val="373737"/>
                </a:solidFill>
              </a:rPr>
              <a:t>Проект «Улучшение услуг на местном уровне»</a:t>
            </a:r>
            <a:endParaRPr lang="en-GB" b="1" spc="40" dirty="0">
              <a:solidFill>
                <a:srgbClr val="373737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1008459"/>
          </a:xfrm>
        </p:spPr>
        <p:txBody>
          <a:bodyPr/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  <a:latin typeface="Calibri" pitchFamily="34" charset="0"/>
              </a:rPr>
              <a:t>Спасибо за внимание</a:t>
            </a:r>
            <a:endParaRPr lang="en-GB" sz="45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821" y="5445224"/>
            <a:ext cx="8946166" cy="1268760"/>
            <a:chOff x="24821" y="5445224"/>
            <a:chExt cx="8946166" cy="1268760"/>
          </a:xfrm>
        </p:grpSpPr>
        <p:grpSp>
          <p:nvGrpSpPr>
            <p:cNvPr id="3" name="Group 2"/>
            <p:cNvGrpSpPr/>
            <p:nvPr/>
          </p:nvGrpSpPr>
          <p:grpSpPr>
            <a:xfrm>
              <a:off x="24821" y="5445224"/>
              <a:ext cx="7027821" cy="1268760"/>
              <a:chOff x="703787" y="293740"/>
              <a:chExt cx="4568638" cy="846943"/>
            </a:xfrm>
          </p:grpSpPr>
          <p:grpSp>
            <p:nvGrpSpPr>
              <p:cNvPr id="4" name="Group 14"/>
              <p:cNvGrpSpPr/>
              <p:nvPr/>
            </p:nvGrpSpPr>
            <p:grpSpPr>
              <a:xfrm>
                <a:off x="3651593" y="467544"/>
                <a:ext cx="1620832" cy="600814"/>
                <a:chOff x="3651593" y="467544"/>
                <a:chExt cx="1620832" cy="600814"/>
              </a:xfrm>
            </p:grpSpPr>
            <p:pic>
              <p:nvPicPr>
                <p:cNvPr id="6" name="Picture 5"/>
                <p:cNvPicPr/>
                <p:nvPr/>
              </p:nvPicPr>
              <p:blipFill>
                <a:blip r:embed="rId2" cstate="print"/>
                <a:srcRect l="7664" t="12935" r="7840" b="13930"/>
                <a:stretch>
                  <a:fillRect/>
                </a:stretch>
              </p:blipFill>
              <p:spPr bwMode="auto">
                <a:xfrm>
                  <a:off x="3651593" y="657102"/>
                  <a:ext cx="1620832" cy="411256"/>
                </a:xfrm>
                <a:prstGeom prst="rect">
                  <a:avLst/>
                </a:prstGeom>
                <a:noFill/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3747568" y="467544"/>
                  <a:ext cx="923490" cy="1643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00" dirty="0" smtClean="0">
                      <a:latin typeface="Arial" pitchFamily="34" charset="0"/>
                      <a:cs typeface="Arial" pitchFamily="34" charset="0"/>
                    </a:rPr>
                    <a:t>Project implementers:</a:t>
                  </a:r>
                  <a:endParaRPr lang="en-GB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3787" y="293740"/>
                <a:ext cx="2160240" cy="846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Рисунок 1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186" y="6018482"/>
              <a:ext cx="1711801" cy="434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5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6588224" cy="1027584"/>
          </a:xfrm>
        </p:spPr>
        <p:txBody>
          <a:bodyPr/>
          <a:lstStyle/>
          <a:p>
            <a:r>
              <a:rPr lang="ru-RU" dirty="0" smtClean="0"/>
              <a:t>Качественные </a:t>
            </a:r>
            <a:r>
              <a:rPr lang="ru-RU" dirty="0"/>
              <a:t>услуги – главная потребность </a:t>
            </a:r>
            <a:r>
              <a:rPr lang="ru-RU" dirty="0" smtClean="0"/>
              <a:t>граждан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1000" y="1844824"/>
            <a:ext cx="8458200" cy="4708376"/>
          </a:xfrm>
        </p:spPr>
        <p:txBody>
          <a:bodyPr/>
          <a:lstStyle/>
          <a:p>
            <a:r>
              <a:rPr lang="ru-RU" sz="2400" dirty="0"/>
              <a:t>Запросы граждан растут – могут ли ОМСУ ответить на </a:t>
            </a:r>
            <a:r>
              <a:rPr lang="ru-RU" sz="2400" dirty="0" smtClean="0"/>
              <a:t>эти запросы?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		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11" y="2780928"/>
            <a:ext cx="5834378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6588224" cy="1027584"/>
          </a:xfrm>
        </p:spPr>
        <p:txBody>
          <a:bodyPr/>
          <a:lstStyle/>
          <a:p>
            <a:r>
              <a:rPr lang="ru-RU" dirty="0" smtClean="0"/>
              <a:t>Потенциал и возможности </a:t>
            </a:r>
            <a:r>
              <a:rPr lang="ru-RU" dirty="0"/>
              <a:t>органов МСУ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72816"/>
            <a:ext cx="8458200" cy="4780384"/>
          </a:xfrm>
        </p:spPr>
        <p:txBody>
          <a:bodyPr/>
          <a:lstStyle/>
          <a:p>
            <a:pPr marL="514350" lvl="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ru-RU" sz="3200" kern="1200" dirty="0">
                <a:solidFill>
                  <a:prstClr val="black"/>
                </a:solidFill>
                <a:latin typeface="Calibri"/>
              </a:rPr>
              <a:t>Развивается местное самоуправление</a:t>
            </a:r>
          </a:p>
          <a:p>
            <a:pPr marL="514350" lvl="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ru-RU" sz="3200" kern="1200" dirty="0" smtClean="0">
                <a:solidFill>
                  <a:prstClr val="black"/>
                </a:solidFill>
                <a:latin typeface="Calibri"/>
              </a:rPr>
              <a:t>Растет доходный потенциал местных бюджетов.</a:t>
            </a:r>
            <a:endParaRPr lang="ru-RU" sz="3200" kern="12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ru-RU" sz="3200" kern="1200" dirty="0">
                <a:solidFill>
                  <a:prstClr val="black"/>
                </a:solidFill>
                <a:latin typeface="Calibri"/>
              </a:rPr>
              <a:t>Привлекаются инвестиции.</a:t>
            </a:r>
          </a:p>
          <a:p>
            <a:pPr marL="514350" lvl="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ru-RU" sz="3200" kern="1200" dirty="0" smtClean="0">
                <a:solidFill>
                  <a:prstClr val="black"/>
                </a:solidFill>
                <a:latin typeface="Calibri"/>
              </a:rPr>
              <a:t>Граждане вовлекаются в управление</a:t>
            </a:r>
            <a:endParaRPr lang="ru-RU" sz="3200" kern="1200" dirty="0">
              <a:solidFill>
                <a:prstClr val="black"/>
              </a:solidFill>
              <a:latin typeface="Calibri"/>
            </a:endParaRPr>
          </a:p>
          <a:p>
            <a:pPr marL="514350" lvl="0" indent="-5143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ru-RU" sz="3200" kern="1200" dirty="0">
                <a:solidFill>
                  <a:prstClr val="black"/>
                </a:solidFill>
                <a:latin typeface="Calibri"/>
              </a:rPr>
              <a:t>Растет потенциал органов местного самоуправления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4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6588224" cy="1099592"/>
          </a:xfrm>
        </p:spPr>
        <p:txBody>
          <a:bodyPr/>
          <a:lstStyle/>
          <a:p>
            <a:r>
              <a:rPr lang="ru-RU" dirty="0" smtClean="0"/>
              <a:t>Почему возможности ОМСУ не отражаются на качестве услуг?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28800"/>
            <a:ext cx="8458200" cy="49244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/>
              <a:t>Действия органов МСУ ориентированы на функцию по оказанию услуг, а не на конечный результат.</a:t>
            </a:r>
          </a:p>
          <a:p>
            <a:pPr marL="342900" indent="-342900">
              <a:buAutoNum type="arabicPeriod" startAt="2"/>
            </a:pPr>
            <a:r>
              <a:rPr lang="ru-RU" sz="2400" dirty="0" smtClean="0"/>
              <a:t>Деньги в бюджете появились, но эффективность не растет.</a:t>
            </a:r>
          </a:p>
          <a:p>
            <a:pPr marL="342900" indent="-342900">
              <a:buAutoNum type="arabicPeriod" startAt="2"/>
            </a:pPr>
            <a:r>
              <a:rPr lang="ru-RU" sz="2000" dirty="0"/>
              <a:t> </a:t>
            </a:r>
            <a:r>
              <a:rPr lang="ru-RU" sz="2000" dirty="0" smtClean="0"/>
              <a:t>Ф</a:t>
            </a:r>
            <a:r>
              <a:rPr lang="ru-RU" sz="2400" dirty="0" smtClean="0"/>
              <a:t>инансовые </a:t>
            </a:r>
            <a:r>
              <a:rPr lang="ru-RU" sz="2400" dirty="0"/>
              <a:t>ресурсы не позволяют формировать или поддерживать в должной степени инфраструктуру услуг.</a:t>
            </a:r>
          </a:p>
          <a:p>
            <a:pPr marL="342900" indent="-342900">
              <a:buAutoNum type="arabicPeriod" startAt="2"/>
            </a:pPr>
            <a:r>
              <a:rPr lang="ru-RU" sz="2400" dirty="0" smtClean="0"/>
              <a:t>Инвестиции рассматриваются как инфраструктурные вложения без обеспечения устойчивости.</a:t>
            </a:r>
          </a:p>
          <a:p>
            <a:pPr marL="342900" indent="-342900">
              <a:buAutoNum type="arabicPeriod" startAt="2"/>
            </a:pPr>
            <a:r>
              <a:rPr lang="ru-RU" sz="2400" dirty="0" smtClean="0"/>
              <a:t>Граждане оторваны от процесса формирования и оценки услуг.</a:t>
            </a:r>
          </a:p>
          <a:p>
            <a:pPr marL="342900" indent="-342900">
              <a:buAutoNum type="arabicPeriod" startAt="2"/>
            </a:pPr>
            <a:endParaRPr lang="ru-RU" sz="1800" dirty="0" smtClean="0"/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7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6588224" cy="1099592"/>
          </a:xfrm>
        </p:spPr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844824"/>
            <a:ext cx="8458200" cy="470837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800" dirty="0" smtClean="0"/>
              <a:t>Отсутствует практика планирования услуги. </a:t>
            </a:r>
          </a:p>
          <a:p>
            <a:pPr marL="342900" indent="-342900">
              <a:buAutoNum type="arabicPeriod" startAt="2"/>
            </a:pPr>
            <a:r>
              <a:rPr lang="ru-RU" sz="1800" dirty="0" smtClean="0"/>
              <a:t>Существующие НПА не отражают текущей ситуации в городах и айылных аймаках в сфере услуг.</a:t>
            </a:r>
          </a:p>
          <a:p>
            <a:pPr marL="342900" indent="-342900">
              <a:buAutoNum type="arabicPeriod" startAt="2"/>
            </a:pPr>
            <a:r>
              <a:rPr lang="ru-RU" sz="1800" dirty="0" smtClean="0"/>
              <a:t>Муниципальные служащие не способны и не должны быть специалистами во всех сферах оказания услуг.</a:t>
            </a:r>
            <a:endParaRPr lang="ru-RU" sz="1800" dirty="0"/>
          </a:p>
          <a:p>
            <a:pPr marL="342900" indent="-342900">
              <a:buAutoNum type="arabicPeriod" startAt="2"/>
            </a:pPr>
            <a:r>
              <a:rPr lang="ru-RU" sz="1800" dirty="0" smtClean="0"/>
              <a:t>Существующая система межбюджетных отношений не позволяет большинству органов МСУ иметь средства на развитие сферы услуг.</a:t>
            </a:r>
          </a:p>
          <a:p>
            <a:pPr marL="342900" indent="-342900">
              <a:buAutoNum type="arabicPeriod" startAt="2"/>
            </a:pPr>
            <a:r>
              <a:rPr lang="ru-RU" sz="1800" dirty="0" smtClean="0"/>
              <a:t>Отсутствие нормативных требований и стандартов по предоставлению услуг снижает уровень ответственности органов МСУ перед населением.</a:t>
            </a:r>
          </a:p>
          <a:p>
            <a:pPr marL="342900" indent="-342900">
              <a:buAutoNum type="arabicPeriod" startAt="2"/>
            </a:pPr>
            <a:r>
              <a:rPr lang="ru-RU" sz="1800" dirty="0" smtClean="0"/>
              <a:t>Вовлечение граждан в принятие решений пока не достигло уровня влияния на формирование и оценку услуги. Недостаточна практика учета мнения уязвимых слоев населения в формировании услуги.</a:t>
            </a:r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1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416"/>
            <a:ext cx="7704856" cy="49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6588224" cy="1531640"/>
          </a:xfrm>
        </p:spPr>
        <p:txBody>
          <a:bodyPr/>
          <a:lstStyle/>
          <a:p>
            <a:r>
              <a:rPr lang="ru-RU" dirty="0" smtClean="0"/>
              <a:t>Правовая основа предоставления государственных и муниципальных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132856"/>
            <a:ext cx="8458200" cy="4420344"/>
          </a:xfrm>
        </p:spPr>
        <p:txBody>
          <a:bodyPr/>
          <a:lstStyle/>
          <a:p>
            <a:r>
              <a:rPr lang="ru-RU" sz="1800" dirty="0"/>
              <a:t>17 июля 2014 года за № 139 был принят Закон КР «О государственных и муниципальных услугах», которым были установлены основные принципы предоставления государственных и муниципальных услуг, регулирование  правоотношений между исполнителями и потребителями государственных и муниципальных услуг. Закон также определил порядок формирования реестров государственных и муниципальных услуг, стандартов их предоставления.</a:t>
            </a:r>
          </a:p>
          <a:p>
            <a:r>
              <a:rPr lang="ru-RU" sz="1800" dirty="0"/>
              <a:t>Постановлением Правительства КР «Об утверждении Единого реестра (перечня) государственных услуг, оказываемых органами исполнительной власти, их структурными подразделениями и подведомственными учреждениями» от 10 февраля 2012 года № 85  были утверждены  388 услуг, из них 159 – бесплатные, 229 – платные.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436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6588224" cy="1675656"/>
          </a:xfrm>
        </p:spPr>
        <p:txBody>
          <a:bodyPr/>
          <a:lstStyle/>
          <a:p>
            <a:r>
              <a:rPr lang="ru-RU" dirty="0" smtClean="0"/>
              <a:t>Особенности организации предоставления муниципальных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420888"/>
            <a:ext cx="8458200" cy="4132312"/>
          </a:xfrm>
        </p:spPr>
        <p:txBody>
          <a:bodyPr/>
          <a:lstStyle/>
          <a:p>
            <a:pPr algn="just"/>
            <a:r>
              <a:rPr lang="ru-RU" sz="2400" b="1" dirty="0"/>
              <a:t>Муниципальная услуга </a:t>
            </a:r>
            <a:r>
              <a:rPr lang="ru-RU" sz="2400" dirty="0"/>
              <a:t>– это результат деятельности муниципальных учреждений, осуществляемой в рамках их компетенции по исполнению запросов физических и юридических лиц, направленной на реализацию прав, удовлетворение законных интересов потребителей услуг, либо исполнение обязанностей, возникающих в результате гражданско-правовых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12849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Местный реестр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/>
              <a:t>Местный реестр муниципальных услуг </a:t>
            </a:r>
            <a:r>
              <a:rPr lang="ru-RU" sz="2800" dirty="0"/>
              <a:t>- утвержденный перечень муниципальных услуг, предоставляемых физическим и юридическим лицам муниципальными учреждениями на платной и бесплатной основе на территории конкретной административно-территориальной единицы;</a:t>
            </a:r>
          </a:p>
        </p:txBody>
      </p:sp>
    </p:spTree>
    <p:extLst>
      <p:ext uri="{BB962C8B-B14F-4D97-AF65-F5344CB8AC3E}">
        <p14:creationId xmlns:p14="http://schemas.microsoft.com/office/powerpoint/2010/main" val="268241675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Deutsch">
  <a:themeElements>
    <a:clrScheme name="HELVETAS Swiss Intercooperation">
      <a:dk1>
        <a:srgbClr val="000000"/>
      </a:dk1>
      <a:lt1>
        <a:srgbClr val="FFFFFF"/>
      </a:lt1>
      <a:dk2>
        <a:srgbClr val="FAB400"/>
      </a:dk2>
      <a:lt2>
        <a:srgbClr val="CDD7D7"/>
      </a:lt2>
      <a:accent1>
        <a:srgbClr val="005380"/>
      </a:accent1>
      <a:accent2>
        <a:srgbClr val="A31D23"/>
      </a:accent2>
      <a:accent3>
        <a:srgbClr val="FFFFFF"/>
      </a:accent3>
      <a:accent4>
        <a:srgbClr val="000000"/>
      </a:accent4>
      <a:accent5>
        <a:srgbClr val="AAB3C0"/>
      </a:accent5>
      <a:accent6>
        <a:srgbClr val="93191F"/>
      </a:accent6>
      <a:hlink>
        <a:srgbClr val="005380"/>
      </a:hlink>
      <a:folHlink>
        <a:srgbClr val="005380"/>
      </a:folHlink>
    </a:clrScheme>
    <a:fontScheme name="HELVETAS Swiss Intercooper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PowerPoint_Deutsch</Template>
  <TotalTime>1015</TotalTime>
  <Words>608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PowerPoint_Deutsch</vt:lpstr>
      <vt:lpstr>Муниципальные услуги в Кыргызской Республике</vt:lpstr>
      <vt:lpstr>Качественные услуги – главная потребность граждан</vt:lpstr>
      <vt:lpstr>Потенциал и возможности органов МСУ</vt:lpstr>
      <vt:lpstr>Почему возможности ОМСУ не отражаются на качестве услуг?</vt:lpstr>
      <vt:lpstr>Причины</vt:lpstr>
      <vt:lpstr>Что делать?</vt:lpstr>
      <vt:lpstr>Правовая основа предоставления государственных и муниципальных услуг</vt:lpstr>
      <vt:lpstr>Особенности организации предоставления муниципальных услуг</vt:lpstr>
      <vt:lpstr>Местный реестр услуг</vt:lpstr>
      <vt:lpstr>Местный реестр услуг - структура</vt:lpstr>
      <vt:lpstr>Дополнительный перечень услуг</vt:lpstr>
      <vt:lpstr>Презентация PowerPoint</vt:lpstr>
    </vt:vector>
  </TitlesOfParts>
  <Company>HP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 Peterhans</dc:creator>
  <cp:lastModifiedBy>Асылбек</cp:lastModifiedBy>
  <cp:revision>327</cp:revision>
  <cp:lastPrinted>2015-07-29T05:59:50Z</cp:lastPrinted>
  <dcterms:created xsi:type="dcterms:W3CDTF">2011-05-20T08:19:58Z</dcterms:created>
  <dcterms:modified xsi:type="dcterms:W3CDTF">2015-11-16T06:00:45Z</dcterms:modified>
</cp:coreProperties>
</file>