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95" r:id="rId30"/>
    <p:sldId id="287" r:id="rId31"/>
    <p:sldId id="288" r:id="rId32"/>
    <p:sldId id="289" r:id="rId33"/>
    <p:sldId id="290" r:id="rId34"/>
    <p:sldId id="291" r:id="rId35"/>
    <p:sldId id="292" r:id="rId36"/>
    <p:sldId id="293" r:id="rId37"/>
    <p:sldId id="294"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8A945F5-2A75-4146-8063-5D143001818D}" type="datetimeFigureOut">
              <a:rPr lang="ru-RU" smtClean="0"/>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43622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A945F5-2A75-4146-8063-5D143001818D}" type="datetimeFigureOut">
              <a:rPr lang="ru-RU" smtClean="0"/>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225041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A945F5-2A75-4146-8063-5D143001818D}" type="datetimeFigureOut">
              <a:rPr lang="ru-RU" smtClean="0"/>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1198835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A945F5-2A75-4146-8063-5D143001818D}" type="datetimeFigureOut">
              <a:rPr lang="ru-RU" smtClean="0"/>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223723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8A945F5-2A75-4146-8063-5D143001818D}" type="datetimeFigureOut">
              <a:rPr lang="ru-RU" smtClean="0"/>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411080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8A945F5-2A75-4146-8063-5D143001818D}" type="datetimeFigureOut">
              <a:rPr lang="ru-RU" smtClean="0"/>
              <a:t>22.10.2018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357894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8A945F5-2A75-4146-8063-5D143001818D}" type="datetimeFigureOut">
              <a:rPr lang="ru-RU" smtClean="0"/>
              <a:t>22.10.2018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107460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8A945F5-2A75-4146-8063-5D143001818D}" type="datetimeFigureOut">
              <a:rPr lang="ru-RU" smtClean="0"/>
              <a:t>22.10.2018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423201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A945F5-2A75-4146-8063-5D143001818D}" type="datetimeFigureOut">
              <a:rPr lang="ru-RU" smtClean="0"/>
              <a:t>22.10.2018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1424735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A945F5-2A75-4146-8063-5D143001818D}" type="datetimeFigureOut">
              <a:rPr lang="ru-RU" smtClean="0"/>
              <a:t>22.10.2018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272028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A945F5-2A75-4146-8063-5D143001818D}" type="datetimeFigureOut">
              <a:rPr lang="ru-RU" smtClean="0"/>
              <a:t>22.10.2018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8106A7-FD86-402F-B9E0-A7408315847A}" type="slidenum">
              <a:rPr lang="ru-RU" smtClean="0"/>
              <a:t>‹#›</a:t>
            </a:fld>
            <a:endParaRPr lang="ru-RU"/>
          </a:p>
        </p:txBody>
      </p:sp>
    </p:spTree>
    <p:extLst>
      <p:ext uri="{BB962C8B-B14F-4D97-AF65-F5344CB8AC3E}">
        <p14:creationId xmlns:p14="http://schemas.microsoft.com/office/powerpoint/2010/main" val="2517685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945F5-2A75-4146-8063-5D143001818D}" type="datetimeFigureOut">
              <a:rPr lang="ru-RU" smtClean="0"/>
              <a:t>22.10.2018</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106A7-FD86-402F-B9E0-A7408315847A}" type="slidenum">
              <a:rPr lang="ru-RU" smtClean="0"/>
              <a:t>‹#›</a:t>
            </a:fld>
            <a:endParaRPr lang="ru-RU"/>
          </a:p>
        </p:txBody>
      </p:sp>
    </p:spTree>
    <p:extLst>
      <p:ext uri="{BB962C8B-B14F-4D97-AF65-F5344CB8AC3E}">
        <p14:creationId xmlns:p14="http://schemas.microsoft.com/office/powerpoint/2010/main" val="382203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893379" y="2088386"/>
            <a:ext cx="10531365" cy="1443090"/>
          </a:xfrm>
        </p:spPr>
        <p:txBody>
          <a:bodyPr>
            <a:normAutofit fontScale="90000"/>
          </a:bodyPr>
          <a:lstStyle/>
          <a:p>
            <a:r>
              <a:rPr lang="ky-KG" b="1" dirty="0">
                <a:latin typeface="Times New Roman" panose="02020603050405020304" pitchFamily="18" charset="0"/>
                <a:cs typeface="Times New Roman" panose="02020603050405020304" pitchFamily="18" charset="0"/>
              </a:rPr>
              <a:t>Семинардын программасы</a:t>
            </a:r>
            <a:r>
              <a:rPr lang="ru-RU" dirty="0"/>
              <a:t/>
            </a:r>
            <a:br>
              <a:rPr lang="ru-RU" dirty="0"/>
            </a:br>
            <a:r>
              <a:rPr lang="ky-KG" b="1" dirty="0"/>
              <a:t> </a:t>
            </a:r>
            <a:r>
              <a:rPr lang="ru-RU" dirty="0"/>
              <a:t/>
            </a:r>
            <a:br>
              <a:rPr lang="ru-RU" dirty="0"/>
            </a:br>
            <a:r>
              <a:rPr lang="ky-KG" b="1" dirty="0">
                <a:latin typeface="Times New Roman" panose="02020603050405020304" pitchFamily="18" charset="0"/>
                <a:cs typeface="Times New Roman" panose="02020603050405020304" pitchFamily="18" charset="0"/>
              </a:rPr>
              <a:t>Жергиликтүү өз алдынча башкаруу органдарынын  жана муниципалдык кызматтардын ишмердүүлүгүндөгү  актуалдуу маселелер </a:t>
            </a:r>
            <a:r>
              <a:rPr lang="ru-RU" dirty="0"/>
              <a:t/>
            </a:r>
            <a:br>
              <a:rPr lang="ru-RU" dirty="0"/>
            </a:br>
            <a:endParaRPr lang="ru-RU" dirty="0"/>
          </a:p>
        </p:txBody>
      </p:sp>
      <p:pic>
        <p:nvPicPr>
          <p:cNvPr id="1026" name="Рисунок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491092"/>
            <a:ext cx="2816771" cy="15838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5466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a:latin typeface="Times New Roman" panose="02020603050405020304" pitchFamily="18" charset="0"/>
                <a:cs typeface="Times New Roman" panose="02020603050405020304" pitchFamily="18" charset="0"/>
              </a:rPr>
              <a:t>Усулдук колдонмонун иштеп чыгуу зарылдыгы</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lvl="0" algn="just"/>
            <a:r>
              <a:rPr lang="ky-KG" sz="2800" dirty="0">
                <a:latin typeface="Times New Roman" panose="02020603050405020304" pitchFamily="18" charset="0"/>
                <a:cs typeface="Times New Roman" panose="02020603050405020304" pitchFamily="18" charset="0"/>
              </a:rPr>
              <a:t>Шаарды/ айыл аймагын СЭӨП конкреттүү бизнес-долбоорлорун баяндоону камтыйт, алар айрыкча муниципалдык-жеке өнөктөштүк принциптеринде каржылоо үчүн потенциалдуу инвестор тарабынан сунушталат;</a:t>
            </a:r>
            <a:endParaRPr lang="ru-RU" sz="2800" dirty="0">
              <a:latin typeface="Times New Roman" panose="02020603050405020304" pitchFamily="18" charset="0"/>
              <a:cs typeface="Times New Roman" panose="02020603050405020304" pitchFamily="18" charset="0"/>
            </a:endParaRPr>
          </a:p>
          <a:p>
            <a:pPr lvl="0" algn="just"/>
            <a:r>
              <a:rPr lang="ky-KG" sz="2800" dirty="0">
                <a:latin typeface="Times New Roman" panose="02020603050405020304" pitchFamily="18" charset="0"/>
                <a:cs typeface="Times New Roman" panose="02020603050405020304" pitchFamily="18" charset="0"/>
              </a:rPr>
              <a:t>Мамлекеттик жана жергиликтүү программаларды ишке ашырууда өз ара байланыш белгиленет. ЖӨБО деңгээлинде пландоо системасы улуттук деңгээлден ЖӨБ деңгээлине чейин мамлекеттик пландоонун бирдиктүү системасына «түзүлөт». Мында, жергиликтүү жамааттардын кызыкчылыктарын жогору турган деңгээлде эске алуу («төмөндөн-жогору» принциби) жана жергиликтүү деңгээлде мамлекеттик/ тармактык программаларды ишке ашыруу («жогорудан-төмөн» принциби) камсыздалат;</a:t>
            </a: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30741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a:latin typeface="Times New Roman" panose="02020603050405020304" pitchFamily="18" charset="0"/>
                <a:cs typeface="Times New Roman" panose="02020603050405020304" pitchFamily="18" charset="0"/>
              </a:rPr>
              <a:t>Усулдук колдонмонун иштеп чыгуу зарылдыгы</a:t>
            </a:r>
            <a:endParaRPr lang="ru-RU" dirty="0"/>
          </a:p>
        </p:txBody>
      </p:sp>
      <p:sp>
        <p:nvSpPr>
          <p:cNvPr id="3" name="Объект 2"/>
          <p:cNvSpPr>
            <a:spLocks noGrp="1"/>
          </p:cNvSpPr>
          <p:nvPr>
            <p:ph idx="1"/>
          </p:nvPr>
        </p:nvSpPr>
        <p:spPr/>
        <p:txBody>
          <a:bodyPr>
            <a:normAutofit fontScale="85000" lnSpcReduction="10000"/>
          </a:bodyPr>
          <a:lstStyle/>
          <a:p>
            <a:pPr lvl="0" algn="just"/>
            <a:r>
              <a:rPr lang="ky-KG" dirty="0">
                <a:latin typeface="Times New Roman" panose="02020603050405020304" pitchFamily="18" charset="0"/>
                <a:cs typeface="Times New Roman" panose="02020603050405020304" pitchFamily="18" charset="0"/>
              </a:rPr>
              <a:t>Пландоо системасын бюджеттик процесстерге, КР Бюджеттик кодексинин жоболоруна, бюджеттик процессти жөнгө салган башка ченемдик укуктук актыларга байланыштыруу сунушталууда. Өнүктүрүү программасын пландоо мөөнөтүн КР Бюджеттик кодексинде белгиленген талаптарга 3төн кем эмес орто мөөнөттү бюджеттик циклдарды камсыз кылуу максаты менен 3-5 жылдык орто мөөнөттү мөөнөткө белгилөө сунушталууда.</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Шаарды/ АА СЭӨП ресурстук толуктоонун финансылык моделди: «өнүктүрүү субъекттеринин» каражаттарын мобилизациялоону, жергиликтүү бюджеттин киреше бөлүгүн жогорулатууну, чыгымдарды, инвестициялык саясатты оптималдаштырууну камтыйт.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10369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000" b="1" dirty="0">
                <a:latin typeface="Times New Roman" panose="02020603050405020304" pitchFamily="18" charset="0"/>
                <a:cs typeface="Times New Roman" panose="02020603050405020304" pitchFamily="18" charset="0"/>
              </a:rPr>
              <a:t>Өнүктүрүү программасын иштеп чыгуу боюнча Жумушчу топтун иш-аракеттер </a:t>
            </a:r>
            <a:r>
              <a:rPr lang="ky-KG" sz="2000" b="1" dirty="0" smtClean="0">
                <a:latin typeface="Times New Roman" panose="02020603050405020304" pitchFamily="18" charset="0"/>
                <a:cs typeface="Times New Roman" panose="02020603050405020304" pitchFamily="18" charset="0"/>
              </a:rPr>
              <a:t>планы</a:t>
            </a:r>
            <a:endParaRPr lang="ru-RU" sz="20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056948316"/>
              </p:ext>
            </p:extLst>
          </p:nvPr>
        </p:nvGraphicFramePr>
        <p:xfrm>
          <a:off x="609600" y="1600200"/>
          <a:ext cx="10972801" cy="1553782"/>
        </p:xfrm>
        <a:graphic>
          <a:graphicData uri="http://schemas.openxmlformats.org/drawingml/2006/table">
            <a:tbl>
              <a:tblPr firstRow="1" bandRow="1">
                <a:tableStyleId>{5C22544A-7EE6-4342-B048-85BDC9FD1C3A}</a:tableStyleId>
              </a:tblPr>
              <a:tblGrid>
                <a:gridCol w="788276">
                  <a:extLst>
                    <a:ext uri="{9D8B030D-6E8A-4147-A177-3AD203B41FA5}">
                      <a16:colId xmlns:a16="http://schemas.microsoft.com/office/drawing/2014/main" xmlns="" val="493477879"/>
                    </a:ext>
                  </a:extLst>
                </a:gridCol>
                <a:gridCol w="2346810">
                  <a:extLst>
                    <a:ext uri="{9D8B030D-6E8A-4147-A177-3AD203B41FA5}">
                      <a16:colId xmlns:a16="http://schemas.microsoft.com/office/drawing/2014/main" xmlns="" val="802560723"/>
                    </a:ext>
                  </a:extLst>
                </a:gridCol>
                <a:gridCol w="1567543">
                  <a:extLst>
                    <a:ext uri="{9D8B030D-6E8A-4147-A177-3AD203B41FA5}">
                      <a16:colId xmlns:a16="http://schemas.microsoft.com/office/drawing/2014/main" xmlns="" val="360095754"/>
                    </a:ext>
                  </a:extLst>
                </a:gridCol>
                <a:gridCol w="1567543">
                  <a:extLst>
                    <a:ext uri="{9D8B030D-6E8A-4147-A177-3AD203B41FA5}">
                      <a16:colId xmlns:a16="http://schemas.microsoft.com/office/drawing/2014/main" xmlns="" val="303289342"/>
                    </a:ext>
                  </a:extLst>
                </a:gridCol>
                <a:gridCol w="1567543">
                  <a:extLst>
                    <a:ext uri="{9D8B030D-6E8A-4147-A177-3AD203B41FA5}">
                      <a16:colId xmlns:a16="http://schemas.microsoft.com/office/drawing/2014/main" xmlns="" val="3220589780"/>
                    </a:ext>
                  </a:extLst>
                </a:gridCol>
                <a:gridCol w="1567543">
                  <a:extLst>
                    <a:ext uri="{9D8B030D-6E8A-4147-A177-3AD203B41FA5}">
                      <a16:colId xmlns:a16="http://schemas.microsoft.com/office/drawing/2014/main" xmlns="" val="1692607061"/>
                    </a:ext>
                  </a:extLst>
                </a:gridCol>
                <a:gridCol w="1567543">
                  <a:extLst>
                    <a:ext uri="{9D8B030D-6E8A-4147-A177-3AD203B41FA5}">
                      <a16:colId xmlns:a16="http://schemas.microsoft.com/office/drawing/2014/main" xmlns="" val="297213571"/>
                    </a:ext>
                  </a:extLst>
                </a:gridCol>
              </a:tblGrid>
              <a:tr h="370840">
                <a:tc>
                  <a:txBody>
                    <a:bodyPr/>
                    <a:lstStyle/>
                    <a:p>
                      <a:r>
                        <a:rPr lang="ru-RU" sz="1400" dirty="0" smtClean="0">
                          <a:solidFill>
                            <a:schemeClr val="tx1"/>
                          </a:solidFill>
                          <a:latin typeface="Times New Roman" panose="02020603050405020304" pitchFamily="18" charset="0"/>
                          <a:cs typeface="Times New Roman" panose="02020603050405020304" pitchFamily="18" charset="0"/>
                        </a:rPr>
                        <a:t>№ п/п</a:t>
                      </a:r>
                      <a:endParaRPr lang="ru-RU" sz="140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pPr indent="3175" algn="just">
                        <a:lnSpc>
                          <a:spcPct val="107000"/>
                        </a:lnSpc>
                        <a:spcAft>
                          <a:spcPts val="0"/>
                        </a:spcAft>
                      </a:pPr>
                      <a:r>
                        <a:rPr lang="ky-KG"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Иш-чаранын аталышы</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indent="3175" algn="just">
                        <a:lnSpc>
                          <a:spcPct val="107000"/>
                        </a:lnSpc>
                        <a:spcAft>
                          <a:spcPts val="0"/>
                        </a:spcAft>
                      </a:pPr>
                      <a:r>
                        <a:rPr lang="ky-KG"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Күтүлгөн натыйжа</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indent="3175" algn="just">
                        <a:lnSpc>
                          <a:spcPct val="107000"/>
                        </a:lnSpc>
                        <a:spcAft>
                          <a:spcPts val="0"/>
                        </a:spcAft>
                      </a:pPr>
                      <a:r>
                        <a:rPr lang="ky-KG"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Катышуучулар </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indent="3175" algn="just">
                        <a:lnSpc>
                          <a:spcPct val="107000"/>
                        </a:lnSpc>
                        <a:spcAft>
                          <a:spcPts val="0"/>
                        </a:spcAft>
                      </a:pPr>
                      <a:r>
                        <a:rPr lang="ky-KG"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Өткөрүү орду </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indent="3175" algn="just">
                        <a:lnSpc>
                          <a:spcPct val="107000"/>
                        </a:lnSpc>
                        <a:spcAft>
                          <a:spcPts val="0"/>
                        </a:spcAft>
                      </a:pPr>
                      <a:r>
                        <a:rPr lang="ky-KG"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Өткөрүү убактысы </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indent="3175" algn="just">
                        <a:lnSpc>
                          <a:spcPct val="107000"/>
                        </a:lnSpc>
                        <a:spcAft>
                          <a:spcPts val="0"/>
                        </a:spcAft>
                      </a:pPr>
                      <a:r>
                        <a:rPr lang="ky-KG"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Жооптуу </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 val="507087000"/>
                  </a:ext>
                </a:extLst>
              </a:tr>
              <a:tr h="370840">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xmlns="" val="4009557368"/>
                  </a:ext>
                </a:extLst>
              </a:tr>
              <a:tr h="370840">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xmlns="" val="2939527411"/>
                  </a:ext>
                </a:extLst>
              </a:tr>
              <a:tr h="370840">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xmlns="" val="2751167520"/>
                  </a:ext>
                </a:extLst>
              </a:tr>
            </a:tbl>
          </a:graphicData>
        </a:graphic>
      </p:graphicFrame>
      <p:sp>
        <p:nvSpPr>
          <p:cNvPr id="7" name="Прямоугольник 6"/>
          <p:cNvSpPr/>
          <p:nvPr/>
        </p:nvSpPr>
        <p:spPr>
          <a:xfrm>
            <a:off x="1145629" y="3485864"/>
            <a:ext cx="9480330" cy="405367"/>
          </a:xfrm>
          <a:prstGeom prst="rect">
            <a:avLst/>
          </a:prstGeom>
        </p:spPr>
        <p:txBody>
          <a:bodyPr wrap="square">
            <a:spAutoFit/>
          </a:bodyPr>
          <a:lstStyle/>
          <a:p>
            <a:pPr indent="450215" algn="ctr">
              <a:lnSpc>
                <a:spcPct val="107000"/>
              </a:lnSpc>
              <a:spcAft>
                <a:spcPts val="800"/>
              </a:spcAft>
            </a:pPr>
            <a:r>
              <a:rPr lang="ky-KG" sz="2000" b="1" dirty="0">
                <a:latin typeface="Times New Roman" panose="02020603050405020304" pitchFamily="18" charset="0"/>
                <a:ea typeface="Calibri" panose="020F0502020204030204" pitchFamily="34" charset="0"/>
                <a:cs typeface="Times New Roman" panose="02020603050405020304" pitchFamily="18" charset="0"/>
              </a:rPr>
              <a:t>Социалдык-экономикалык өнүктүрүү программасынын планы </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872359" y="3874560"/>
            <a:ext cx="6096000" cy="640881"/>
          </a:xfrm>
          <a:prstGeom prst="rect">
            <a:avLst/>
          </a:prstGeom>
        </p:spPr>
        <p:txBody>
          <a:bodyPr>
            <a:spAutoFit/>
          </a:bodyPr>
          <a:lstStyle/>
          <a:p>
            <a:pPr>
              <a:lnSpc>
                <a:spcPct val="107000"/>
              </a:lnSpc>
              <a:spcAft>
                <a:spcPts val="800"/>
              </a:spcAft>
            </a:pPr>
            <a:r>
              <a:rPr lang="ky-KG" sz="1400" b="1" dirty="0">
                <a:latin typeface="Times New Roman" panose="02020603050405020304" pitchFamily="18" charset="0"/>
                <a:ea typeface="Calibri" panose="020F0502020204030204" pitchFamily="34" charset="0"/>
                <a:cs typeface="Times New Roman" panose="02020603050405020304" pitchFamily="18" charset="0"/>
              </a:rPr>
              <a:t>Артыкчылык</a:t>
            </a:r>
            <a:r>
              <a:rPr lang="ru-RU" sz="1400" b="1"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r>
              <a:rPr lang="ky-KG" sz="1400" b="1" dirty="0">
                <a:latin typeface="Times New Roman" panose="02020603050405020304" pitchFamily="18" charset="0"/>
                <a:ea typeface="Calibri" panose="020F0502020204030204" pitchFamily="34" charset="0"/>
              </a:rPr>
              <a:t>Максаты</a:t>
            </a:r>
            <a:r>
              <a:rPr lang="ru-RU" sz="1400" b="1" dirty="0">
                <a:latin typeface="Times New Roman" panose="02020603050405020304" pitchFamily="18" charset="0"/>
                <a:ea typeface="Calibri" panose="020F0502020204030204" pitchFamily="34" charset="0"/>
              </a:rPr>
              <a:t>:</a:t>
            </a:r>
            <a:endParaRPr lang="ru-RU" sz="1400" dirty="0"/>
          </a:p>
        </p:txBody>
      </p:sp>
      <p:graphicFrame>
        <p:nvGraphicFramePr>
          <p:cNvPr id="9" name="Таблица 8"/>
          <p:cNvGraphicFramePr>
            <a:graphicFrameLocks noGrp="1"/>
          </p:cNvGraphicFramePr>
          <p:nvPr>
            <p:extLst>
              <p:ext uri="{D42A27DB-BD31-4B8C-83A1-F6EECF244321}">
                <p14:modId xmlns:p14="http://schemas.microsoft.com/office/powerpoint/2010/main" val="1100091932"/>
              </p:ext>
            </p:extLst>
          </p:nvPr>
        </p:nvGraphicFramePr>
        <p:xfrm>
          <a:off x="978283" y="4841137"/>
          <a:ext cx="10425443" cy="1097208"/>
        </p:xfrm>
        <a:graphic>
          <a:graphicData uri="http://schemas.openxmlformats.org/drawingml/2006/table">
            <a:tbl>
              <a:tblPr firstRow="1" firstCol="1" bandRow="1">
                <a:tableStyleId>{5C22544A-7EE6-4342-B048-85BDC9FD1C3A}</a:tableStyleId>
              </a:tblPr>
              <a:tblGrid>
                <a:gridCol w="597097">
                  <a:extLst>
                    <a:ext uri="{9D8B030D-6E8A-4147-A177-3AD203B41FA5}">
                      <a16:colId xmlns:a16="http://schemas.microsoft.com/office/drawing/2014/main" xmlns="" val="1535500445"/>
                    </a:ext>
                  </a:extLst>
                </a:gridCol>
                <a:gridCol w="1730631">
                  <a:extLst>
                    <a:ext uri="{9D8B030D-6E8A-4147-A177-3AD203B41FA5}">
                      <a16:colId xmlns:a16="http://schemas.microsoft.com/office/drawing/2014/main" xmlns="" val="2843034885"/>
                    </a:ext>
                  </a:extLst>
                </a:gridCol>
                <a:gridCol w="2120169">
                  <a:extLst>
                    <a:ext uri="{9D8B030D-6E8A-4147-A177-3AD203B41FA5}">
                      <a16:colId xmlns:a16="http://schemas.microsoft.com/office/drawing/2014/main" xmlns="" val="153432364"/>
                    </a:ext>
                  </a:extLst>
                </a:gridCol>
                <a:gridCol w="1202964">
                  <a:extLst>
                    <a:ext uri="{9D8B030D-6E8A-4147-A177-3AD203B41FA5}">
                      <a16:colId xmlns:a16="http://schemas.microsoft.com/office/drawing/2014/main" xmlns="" val="3948470485"/>
                    </a:ext>
                  </a:extLst>
                </a:gridCol>
                <a:gridCol w="1702859">
                  <a:extLst>
                    <a:ext uri="{9D8B030D-6E8A-4147-A177-3AD203B41FA5}">
                      <a16:colId xmlns:a16="http://schemas.microsoft.com/office/drawing/2014/main" xmlns="" val="4276182536"/>
                    </a:ext>
                  </a:extLst>
                </a:gridCol>
                <a:gridCol w="1548651">
                  <a:extLst>
                    <a:ext uri="{9D8B030D-6E8A-4147-A177-3AD203B41FA5}">
                      <a16:colId xmlns:a16="http://schemas.microsoft.com/office/drawing/2014/main" xmlns="" val="3319718176"/>
                    </a:ext>
                  </a:extLst>
                </a:gridCol>
                <a:gridCol w="1523072">
                  <a:extLst>
                    <a:ext uri="{9D8B030D-6E8A-4147-A177-3AD203B41FA5}">
                      <a16:colId xmlns:a16="http://schemas.microsoft.com/office/drawing/2014/main" xmlns="" val="1609228179"/>
                    </a:ext>
                  </a:extLst>
                </a:gridCol>
              </a:tblGrid>
              <a:tr h="737031">
                <a:tc>
                  <a:txBody>
                    <a:bodyPr/>
                    <a:lstStyle/>
                    <a:p>
                      <a:pPr>
                        <a:lnSpc>
                          <a:spcPct val="107000"/>
                        </a:lnSpc>
                        <a:spcAft>
                          <a:spcPts val="800"/>
                        </a:spcAft>
                      </a:pPr>
                      <a:r>
                        <a:rPr lang="ru-RU" sz="1400" dirty="0">
                          <a:solidFill>
                            <a:schemeClr val="tx1"/>
                          </a:solidFill>
                          <a:effectLst/>
                          <a:latin typeface="Times New Roman" panose="02020603050405020304" pitchFamily="18" charset="0"/>
                          <a:cs typeface="Times New Roman" panose="02020603050405020304" pitchFamily="18" charset="0"/>
                        </a:rPr>
                        <a:t>№ </a:t>
                      </a:r>
                      <a:r>
                        <a:rPr lang="ru-RU" sz="1400" dirty="0" err="1">
                          <a:solidFill>
                            <a:schemeClr val="tx1"/>
                          </a:solidFill>
                          <a:effectLst/>
                          <a:latin typeface="Times New Roman" panose="02020603050405020304" pitchFamily="18" charset="0"/>
                          <a:cs typeface="Times New Roman" panose="02020603050405020304" pitchFamily="18" charset="0"/>
                        </a:rPr>
                        <a:t>п.п</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indent="450215">
                        <a:lnSpc>
                          <a:spcPct val="107000"/>
                        </a:lnSpc>
                        <a:spcAft>
                          <a:spcPts val="800"/>
                        </a:spcAft>
                      </a:pPr>
                      <a:r>
                        <a:rPr lang="ky-KG" sz="1400" dirty="0">
                          <a:solidFill>
                            <a:schemeClr val="tx1"/>
                          </a:solidFill>
                          <a:effectLst/>
                          <a:latin typeface="Times New Roman" panose="02020603050405020304" pitchFamily="18" charset="0"/>
                          <a:cs typeface="Times New Roman" panose="02020603050405020304" pitchFamily="18" charset="0"/>
                        </a:rPr>
                        <a:t>Милдеттер </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nSpc>
                          <a:spcPct val="107000"/>
                        </a:lnSpc>
                        <a:spcAft>
                          <a:spcPts val="800"/>
                        </a:spcAft>
                      </a:pPr>
                      <a:r>
                        <a:rPr lang="ky-KG" sz="1400" dirty="0">
                          <a:solidFill>
                            <a:schemeClr val="tx1"/>
                          </a:solidFill>
                          <a:effectLst/>
                          <a:latin typeface="Times New Roman" panose="02020603050405020304" pitchFamily="18" charset="0"/>
                          <a:cs typeface="Times New Roman" panose="02020603050405020304" pitchFamily="18" charset="0"/>
                        </a:rPr>
                        <a:t>Чаралар</a:t>
                      </a:r>
                      <a:r>
                        <a:rPr lang="ru-RU" sz="1400" dirty="0">
                          <a:solidFill>
                            <a:schemeClr val="tx1"/>
                          </a:solidFill>
                          <a:effectLst/>
                          <a:latin typeface="Times New Roman" panose="02020603050405020304" pitchFamily="18" charset="0"/>
                          <a:cs typeface="Times New Roman" panose="02020603050405020304" pitchFamily="18" charset="0"/>
                        </a:rPr>
                        <a:t>/</a:t>
                      </a:r>
                      <a:r>
                        <a:rPr lang="ky-KG" sz="1400" dirty="0">
                          <a:solidFill>
                            <a:schemeClr val="tx1"/>
                          </a:solidFill>
                          <a:effectLst/>
                          <a:latin typeface="Times New Roman" panose="02020603050405020304" pitchFamily="18" charset="0"/>
                          <a:cs typeface="Times New Roman" panose="02020603050405020304" pitchFamily="18" charset="0"/>
                        </a:rPr>
                        <a:t>аракеттер</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nSpc>
                          <a:spcPct val="107000"/>
                        </a:lnSpc>
                        <a:spcAft>
                          <a:spcPts val="800"/>
                        </a:spcAft>
                      </a:pPr>
                      <a:r>
                        <a:rPr lang="ky-KG" sz="1400" dirty="0">
                          <a:solidFill>
                            <a:schemeClr val="tx1"/>
                          </a:solidFill>
                          <a:effectLst/>
                          <a:latin typeface="Times New Roman" panose="02020603050405020304" pitchFamily="18" charset="0"/>
                          <a:cs typeface="Times New Roman" panose="02020603050405020304" pitchFamily="18" charset="0"/>
                        </a:rPr>
                        <a:t>Ишке ашыруу мөөнөтү</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nSpc>
                          <a:spcPct val="107000"/>
                        </a:lnSpc>
                        <a:spcAft>
                          <a:spcPts val="800"/>
                        </a:spcAft>
                      </a:pPr>
                      <a:r>
                        <a:rPr lang="ky-KG" sz="1400" dirty="0">
                          <a:solidFill>
                            <a:schemeClr val="tx1"/>
                          </a:solidFill>
                          <a:effectLst/>
                          <a:latin typeface="Times New Roman" panose="02020603050405020304" pitchFamily="18" charset="0"/>
                          <a:cs typeface="Times New Roman" panose="02020603050405020304" pitchFamily="18" charset="0"/>
                        </a:rPr>
                        <a:t>Күтүлгөн натыйжа</a:t>
                      </a:r>
                      <a:r>
                        <a:rPr lang="ru-RU" sz="1400" dirty="0">
                          <a:solidFill>
                            <a:schemeClr val="tx1"/>
                          </a:solidFill>
                          <a:effectLst/>
                          <a:latin typeface="Times New Roman" panose="02020603050405020304" pitchFamily="18" charset="0"/>
                          <a:cs typeface="Times New Roman" panose="02020603050405020304" pitchFamily="18" charset="0"/>
                        </a:rPr>
                        <a:t> (продукт)</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nSpc>
                          <a:spcPct val="107000"/>
                        </a:lnSpc>
                        <a:spcAft>
                          <a:spcPts val="800"/>
                        </a:spcAft>
                      </a:pPr>
                      <a:r>
                        <a:rPr lang="ru-RU" sz="1400" dirty="0">
                          <a:solidFill>
                            <a:schemeClr val="tx1"/>
                          </a:solidFill>
                          <a:effectLst/>
                          <a:latin typeface="Times New Roman" panose="02020603050405020304" pitchFamily="18" charset="0"/>
                          <a:cs typeface="Times New Roman" panose="02020603050405020304" pitchFamily="18" charset="0"/>
                        </a:rPr>
                        <a:t>Бюджет</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nSpc>
                          <a:spcPct val="107000"/>
                        </a:lnSpc>
                        <a:spcAft>
                          <a:spcPts val="800"/>
                        </a:spcAft>
                      </a:pPr>
                      <a:r>
                        <a:rPr lang="ky-KG" sz="1400" dirty="0">
                          <a:solidFill>
                            <a:schemeClr val="tx1"/>
                          </a:solidFill>
                          <a:effectLst/>
                          <a:latin typeface="Times New Roman" panose="02020603050405020304" pitchFamily="18" charset="0"/>
                          <a:cs typeface="Times New Roman" panose="02020603050405020304" pitchFamily="18" charset="0"/>
                        </a:rPr>
                        <a:t>Жооптуу аткаруучулар </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 val="2649218890"/>
                  </a:ext>
                </a:extLst>
              </a:tr>
              <a:tr h="360177">
                <a:tc>
                  <a:txBody>
                    <a:bodyPr/>
                    <a:lstStyle/>
                    <a:p>
                      <a:pPr indent="450215">
                        <a:lnSpc>
                          <a:spcPct val="107000"/>
                        </a:lnSpc>
                        <a:spcAft>
                          <a:spcPts val="8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50215">
                        <a:lnSpc>
                          <a:spcPct val="107000"/>
                        </a:lnSpc>
                        <a:spcAft>
                          <a:spcPts val="8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50215">
                        <a:lnSpc>
                          <a:spcPct val="107000"/>
                        </a:lnSpc>
                        <a:spcAft>
                          <a:spcPts val="80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50215">
                        <a:lnSpc>
                          <a:spcPct val="107000"/>
                        </a:lnSpc>
                        <a:spcAft>
                          <a:spcPts val="80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50215">
                        <a:lnSpc>
                          <a:spcPct val="107000"/>
                        </a:lnSpc>
                        <a:spcAft>
                          <a:spcPts val="80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50215">
                        <a:lnSpc>
                          <a:spcPct val="107000"/>
                        </a:lnSpc>
                        <a:spcAft>
                          <a:spcPts val="80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50215">
                        <a:lnSpc>
                          <a:spcPct val="107000"/>
                        </a:lnSpc>
                        <a:spcAft>
                          <a:spcPts val="80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96041783"/>
                  </a:ext>
                </a:extLst>
              </a:tr>
            </a:tbl>
          </a:graphicData>
        </a:graphic>
      </p:graphicFrame>
    </p:spTree>
    <p:extLst>
      <p:ext uri="{BB962C8B-B14F-4D97-AF65-F5344CB8AC3E}">
        <p14:creationId xmlns:p14="http://schemas.microsoft.com/office/powerpoint/2010/main" val="1902288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lvl="0" indent="0" algn="ctr">
              <a:buNone/>
            </a:pPr>
            <a:endParaRPr lang="ky-KG" b="1" dirty="0" smtClean="0"/>
          </a:p>
          <a:p>
            <a:pPr marL="0" lvl="0" indent="0" algn="ctr">
              <a:buNone/>
            </a:pPr>
            <a:r>
              <a:rPr lang="ky-KG" b="1" dirty="0" smtClean="0"/>
              <a:t>Кыргыз </a:t>
            </a:r>
            <a:r>
              <a:rPr lang="ky-KG" b="1" dirty="0"/>
              <a:t>Республикасынын айрым мамлекеттик ыйгарым укуктарды жергиликтүү өз алдынча башкаруу органдарына берүү боюнча ченемдик-укуктук актыларды ишке ашыруунун жүрүшү жөнүндө </a:t>
            </a:r>
            <a:endParaRPr lang="ru-RU" dirty="0"/>
          </a:p>
          <a:p>
            <a:pPr marL="0" indent="0">
              <a:buNone/>
            </a:pPr>
            <a:endParaRPr lang="ru-RU" dirty="0"/>
          </a:p>
        </p:txBody>
      </p:sp>
    </p:spTree>
    <p:extLst>
      <p:ext uri="{BB962C8B-B14F-4D97-AF65-F5344CB8AC3E}">
        <p14:creationId xmlns:p14="http://schemas.microsoft.com/office/powerpoint/2010/main" val="258992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0828" y="1453057"/>
            <a:ext cx="10983310" cy="4525963"/>
          </a:xfrm>
        </p:spPr>
        <p:txBody>
          <a:bodyPr>
            <a:normAutofit fontScale="92500" lnSpcReduction="10000"/>
          </a:bodyPr>
          <a:lstStyle/>
          <a:p>
            <a:pPr marL="0" indent="0" algn="just">
              <a:buNone/>
            </a:pPr>
            <a:r>
              <a:rPr lang="ky-KG" dirty="0">
                <a:latin typeface="Times New Roman" panose="02020603050405020304" pitchFamily="18" charset="0"/>
                <a:cs typeface="Times New Roman" panose="02020603050405020304" pitchFamily="18" charset="0"/>
              </a:rPr>
              <a:t>Кыргыз Республикасынын Конституциясынын 3- беренесине ылайык мамлекеттик </a:t>
            </a:r>
            <a:r>
              <a:rPr lang="ky-KG" dirty="0" smtClean="0">
                <a:latin typeface="Times New Roman" panose="02020603050405020304" pitchFamily="18" charset="0"/>
                <a:cs typeface="Times New Roman" panose="02020603050405020304" pitchFamily="18" charset="0"/>
              </a:rPr>
              <a:t>бийлик</a:t>
            </a:r>
          </a:p>
          <a:p>
            <a:pPr algn="just">
              <a:buFont typeface="Wingdings" panose="05000000000000000000" pitchFamily="2" charset="2"/>
              <a:buChar char="ü"/>
            </a:pPr>
            <a:r>
              <a:rPr lang="ru-RU" dirty="0" err="1" smtClean="0">
                <a:latin typeface="Times New Roman" panose="02020603050405020304" pitchFamily="18" charset="0"/>
                <a:cs typeface="Times New Roman" panose="02020603050405020304" pitchFamily="18" charset="0"/>
              </a:rPr>
              <a:t>мамлекеттик</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органдардын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жергиликтүү</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алдынча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башкаруу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органдарынын</a:t>
            </a:r>
            <a:r>
              <a:rPr lang="ru-RU" dirty="0">
                <a:latin typeface="Times New Roman" panose="02020603050405020304" pitchFamily="18" charset="0"/>
                <a:cs typeface="Times New Roman" panose="02020603050405020304" pitchFamily="18" charset="0"/>
              </a:rPr>
              <a:t> эл </a:t>
            </a:r>
            <a:r>
              <a:rPr lang="ru-RU" dirty="0" err="1">
                <a:latin typeface="Times New Roman" panose="02020603050405020304" pitchFamily="18" charset="0"/>
                <a:cs typeface="Times New Roman" panose="02020603050405020304" pitchFamily="18" charset="0"/>
              </a:rPr>
              <a:t>алдындагы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жоопкерчилигинин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ачыктыгынын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ыйгарым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укуктарын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элдин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кызыкчылыгында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жүзөгө</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ашыруусунун</a:t>
            </a:r>
            <a:r>
              <a:rPr lang="ru-RU"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ru-RU" dirty="0" err="1" smtClean="0">
                <a:latin typeface="Times New Roman" panose="02020603050405020304" pitchFamily="18" charset="0"/>
                <a:cs typeface="Times New Roman" panose="02020603050405020304" pitchFamily="18" charset="0"/>
              </a:rPr>
              <a:t>мамлекеттик</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бийлик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органдарынын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жергиликтүү</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алдынча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башкаруу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органдарынын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милдеттери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ыйгарым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укуктарын</a:t>
            </a:r>
            <a:r>
              <a:rPr lang="ru-RU" dirty="0">
                <a:latin typeface="Times New Roman" panose="02020603050405020304" pitchFamily="18" charset="0"/>
                <a:cs typeface="Times New Roman" panose="02020603050405020304" pitchFamily="18" charset="0"/>
              </a:rPr>
              <a:t> так </a:t>
            </a:r>
            <a:r>
              <a:rPr lang="ru-RU" dirty="0" err="1">
                <a:latin typeface="Times New Roman" panose="02020603050405020304" pitchFamily="18" charset="0"/>
                <a:cs typeface="Times New Roman" panose="02020603050405020304" pitchFamily="18" charset="0"/>
              </a:rPr>
              <a:t>ажыратуунун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принциптерине</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негизделет</a:t>
            </a:r>
            <a:endParaRPr lang="ru-RU"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79826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pPr algn="just"/>
            <a:r>
              <a:rPr lang="ky-KG" dirty="0">
                <a:latin typeface="Times New Roman" panose="02020603050405020304" pitchFamily="18" charset="0"/>
                <a:cs typeface="Times New Roman" panose="02020603050405020304" pitchFamily="18" charset="0"/>
              </a:rPr>
              <a:t>Кыргыз Республикасынын  Конституциясынын 113- беренесине ылайык - мамлекеттик органдар жергиликтүү башкаруу органдарынын  мыйзамдарында каралгандай ыйгарым укуктарына кийлигишүүгө укуксуз.</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Ошондой эле жергиликтүү башкаруу органдарына мамлекеттик ыйгарым укуктарды ишке ашыруу үчүн зарыл болгон материалдык, финансылык жана башка каражаттарды өткөрүп берилет. Мамлекеттик ыйгарым укуктарды жергиликтүү башкаруу органдарына мыйзамдын же келишим негизинде берилиши мүмкүн. Өткөрүлүп берилген ыйгарым укуктары боюнча жергиликтүү өз алдынча башкаруу органдары мамлекеттик органдарга отчет беришет</a:t>
            </a:r>
            <a:r>
              <a:rPr lang="ky-KG" dirty="0"/>
              <a:t>. </a:t>
            </a:r>
            <a:endParaRPr lang="ru-RU" dirty="0"/>
          </a:p>
        </p:txBody>
      </p:sp>
    </p:spTree>
    <p:extLst>
      <p:ext uri="{BB962C8B-B14F-4D97-AF65-F5344CB8AC3E}">
        <p14:creationId xmlns:p14="http://schemas.microsoft.com/office/powerpoint/2010/main" val="4289206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algn="just"/>
            <a:r>
              <a:rPr lang="ky-KG" dirty="0" smtClean="0">
                <a:latin typeface="Times New Roman" panose="02020603050405020304" pitchFamily="18" charset="0"/>
                <a:cs typeface="Times New Roman" panose="02020603050405020304" pitchFamily="18" charset="0"/>
              </a:rPr>
              <a:t>113-беренени </a:t>
            </a:r>
            <a:r>
              <a:rPr lang="ky-KG" dirty="0">
                <a:latin typeface="Times New Roman" panose="02020603050405020304" pitchFamily="18" charset="0"/>
                <a:cs typeface="Times New Roman" panose="02020603050405020304" pitchFamily="18" charset="0"/>
              </a:rPr>
              <a:t>ишке ашыруу максатында</a:t>
            </a:r>
            <a:r>
              <a:rPr lang="ky-KG" b="1" dirty="0">
                <a:latin typeface="Times New Roman" panose="02020603050405020304" pitchFamily="18" charset="0"/>
                <a:cs typeface="Times New Roman" panose="02020603050405020304" pitchFamily="18" charset="0"/>
              </a:rPr>
              <a:t>  Кыргыз Республикасынын “Жергиликтүү өз алдынча башкаруу органдарына айрым мамлекеттик ыйгарым укуктарды берүүнүн тартиби жөнүндө” </a:t>
            </a:r>
            <a:r>
              <a:rPr lang="ky-KG" dirty="0">
                <a:latin typeface="Times New Roman" panose="02020603050405020304" pitchFamily="18" charset="0"/>
                <a:cs typeface="Times New Roman" panose="02020603050405020304" pitchFamily="18" charset="0"/>
              </a:rPr>
              <a:t>2013-жылдын 9-июлунда Мыйзамы кабыл алынган.</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Бул Мыйзамга </a:t>
            </a:r>
            <a:r>
              <a:rPr lang="ky-KG" dirty="0">
                <a:latin typeface="Times New Roman" panose="02020603050405020304" pitchFamily="18" charset="0"/>
                <a:cs typeface="Times New Roman" panose="02020603050405020304" pitchFamily="18" charset="0"/>
              </a:rPr>
              <a:t>ылайык белгилей турган </a:t>
            </a:r>
            <a:r>
              <a:rPr lang="ky-KG" dirty="0" smtClean="0">
                <a:latin typeface="Times New Roman" panose="02020603050405020304" pitchFamily="18" charset="0"/>
                <a:cs typeface="Times New Roman" panose="02020603050405020304" pitchFamily="18" charset="0"/>
              </a:rPr>
              <a:t>нерсе, </a:t>
            </a:r>
            <a:r>
              <a:rPr lang="ky-KG" dirty="0">
                <a:latin typeface="Times New Roman" panose="02020603050405020304" pitchFamily="18" charset="0"/>
                <a:cs typeface="Times New Roman" panose="02020603050405020304" pitchFamily="18" charset="0"/>
              </a:rPr>
              <a:t>жергиликтүү өз алдынча башкаруу органдарына мамлекеттик ыйгарым </a:t>
            </a:r>
            <a:r>
              <a:rPr lang="ky-KG" dirty="0" smtClean="0">
                <a:latin typeface="Times New Roman" panose="02020603050405020304" pitchFamily="18" charset="0"/>
                <a:cs typeface="Times New Roman" panose="02020603050405020304" pitchFamily="18" charset="0"/>
              </a:rPr>
              <a:t>укуктар </a:t>
            </a:r>
            <a:r>
              <a:rPr lang="ky-KG" b="1" dirty="0" smtClean="0">
                <a:latin typeface="Times New Roman" panose="02020603050405020304" pitchFamily="18" charset="0"/>
                <a:cs typeface="Times New Roman" panose="02020603050405020304" pitchFamily="18" charset="0"/>
              </a:rPr>
              <a:t>мыйзамдын </a:t>
            </a:r>
            <a:r>
              <a:rPr lang="ky-KG" b="1" dirty="0">
                <a:latin typeface="Times New Roman" panose="02020603050405020304" pitchFamily="18" charset="0"/>
                <a:cs typeface="Times New Roman" panose="02020603050405020304" pitchFamily="18" charset="0"/>
              </a:rPr>
              <a:t>же  </a:t>
            </a:r>
            <a:r>
              <a:rPr lang="ky-KG" b="1" dirty="0" smtClean="0">
                <a:latin typeface="Times New Roman" panose="02020603050405020304" pitchFamily="18" charset="0"/>
                <a:cs typeface="Times New Roman" panose="02020603050405020304" pitchFamily="18" charset="0"/>
              </a:rPr>
              <a:t>келишимдин </a:t>
            </a:r>
            <a:r>
              <a:rPr lang="ky-KG" dirty="0">
                <a:latin typeface="Times New Roman" panose="02020603050405020304" pitchFamily="18" charset="0"/>
                <a:cs typeface="Times New Roman" panose="02020603050405020304" pitchFamily="18" charset="0"/>
              </a:rPr>
              <a:t>негизинде өткөрүлүп берилет.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68654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ky-KG" dirty="0">
                <a:latin typeface="Times New Roman" panose="02020603050405020304" pitchFamily="18" charset="0"/>
                <a:cs typeface="Times New Roman" panose="02020603050405020304" pitchFamily="18" charset="0"/>
              </a:rPr>
              <a:t>Ошондуктан  конституциялык жана мыйзам ченемдерине ылайык:</a:t>
            </a:r>
            <a:endParaRPr lang="ru-RU" dirty="0">
              <a:latin typeface="Times New Roman" panose="02020603050405020304" pitchFamily="18" charset="0"/>
              <a:cs typeface="Times New Roman" panose="02020603050405020304" pitchFamily="18" charset="0"/>
            </a:endParaRPr>
          </a:p>
          <a:p>
            <a:pPr lvl="0" algn="just"/>
            <a:r>
              <a:rPr lang="ky-KG" b="1" i="1" dirty="0">
                <a:latin typeface="Times New Roman" panose="02020603050405020304" pitchFamily="18" charset="0"/>
                <a:cs typeface="Times New Roman" panose="02020603050405020304" pitchFamily="18" charset="0"/>
              </a:rPr>
              <a:t>Мамлекеттик ыйгарым укуктарды берүүнүн демилгечиси мамлекеттик органдар болуп саналат;</a:t>
            </a:r>
            <a:endParaRPr lang="ru-RU" dirty="0">
              <a:latin typeface="Times New Roman" panose="02020603050405020304" pitchFamily="18" charset="0"/>
              <a:cs typeface="Times New Roman" panose="02020603050405020304" pitchFamily="18" charset="0"/>
            </a:endParaRPr>
          </a:p>
          <a:p>
            <a:pPr lvl="0" algn="just"/>
            <a:r>
              <a:rPr lang="ky-KG" b="1" i="1" dirty="0">
                <a:latin typeface="Times New Roman" panose="02020603050405020304" pitchFamily="18" charset="0"/>
                <a:cs typeface="Times New Roman" panose="02020603050405020304" pitchFamily="18" charset="0"/>
              </a:rPr>
              <a:t>Мамлекеттик ыйгарым укуктарды берүү мамлекеттик органдар жана жергиликтүү өз алдынча башкарууу органдары менен биргеликте негизделген;</a:t>
            </a:r>
            <a:endParaRPr lang="ru-RU" dirty="0">
              <a:latin typeface="Times New Roman" panose="02020603050405020304" pitchFamily="18" charset="0"/>
              <a:cs typeface="Times New Roman" panose="02020603050405020304" pitchFamily="18" charset="0"/>
            </a:endParaRPr>
          </a:p>
          <a:p>
            <a:pPr lvl="0" algn="just"/>
            <a:r>
              <a:rPr lang="ky-KG" b="1" i="1" dirty="0">
                <a:latin typeface="Times New Roman" panose="02020603050405020304" pitchFamily="18" charset="0"/>
                <a:cs typeface="Times New Roman" panose="02020603050405020304" pitchFamily="18" charset="0"/>
              </a:rPr>
              <a:t>Мамлекеттик ыйгарым укуктарды берүү – бул мамлекеттик органдардын </a:t>
            </a:r>
            <a:r>
              <a:rPr lang="ky-KG" b="1" i="1" dirty="0" smtClean="0">
                <a:latin typeface="Times New Roman" panose="02020603050405020304" pitchFamily="18" charset="0"/>
                <a:cs typeface="Times New Roman" panose="02020603050405020304" pitchFamily="18" charset="0"/>
              </a:rPr>
              <a:t>милдети эмес, алардын укугу </a:t>
            </a:r>
            <a:r>
              <a:rPr lang="ru-RU" b="1" i="1" dirty="0" err="1" smtClean="0">
                <a:latin typeface="Times New Roman" panose="02020603050405020304" pitchFamily="18" charset="0"/>
                <a:cs typeface="Times New Roman" panose="02020603050405020304" pitchFamily="18" charset="0"/>
              </a:rPr>
              <a:t>болуп</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эсептелет</a:t>
            </a:r>
            <a:endParaRPr lang="ru-RU" dirty="0">
              <a:latin typeface="Times New Roman" panose="02020603050405020304" pitchFamily="18"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1615545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986603"/>
          </a:xfrm>
        </p:spPr>
        <p:style>
          <a:lnRef idx="1">
            <a:schemeClr val="accent1"/>
          </a:lnRef>
          <a:fillRef idx="2">
            <a:schemeClr val="accent1"/>
          </a:fillRef>
          <a:effectRef idx="1">
            <a:schemeClr val="accent1"/>
          </a:effectRef>
          <a:fontRef idx="minor">
            <a:schemeClr val="dk1"/>
          </a:fontRef>
        </p:style>
        <p:txBody>
          <a:bodyPr>
            <a:normAutofit/>
          </a:bodyPr>
          <a:lstStyle/>
          <a:p>
            <a:r>
              <a:rPr lang="ru-RU" sz="4000" dirty="0" err="1" smtClean="0">
                <a:latin typeface="Times New Roman" panose="02020603050405020304" pitchFamily="18" charset="0"/>
                <a:cs typeface="Times New Roman" panose="02020603050405020304" pitchFamily="18" charset="0"/>
              </a:rPr>
              <a:t>Ыйгарым</a:t>
            </a:r>
            <a:r>
              <a:rPr lang="ru-RU" sz="4000" dirty="0" smtClean="0">
                <a:latin typeface="Times New Roman" panose="02020603050405020304" pitchFamily="18" charset="0"/>
                <a:cs typeface="Times New Roman" panose="02020603050405020304" pitchFamily="18" charset="0"/>
              </a:rPr>
              <a:t> </a:t>
            </a:r>
            <a:r>
              <a:rPr lang="ru-RU" sz="4000" dirty="0" err="1" smtClean="0">
                <a:latin typeface="Times New Roman" panose="02020603050405020304" pitchFamily="18" charset="0"/>
                <a:cs typeface="Times New Roman" panose="02020603050405020304" pitchFamily="18" charset="0"/>
              </a:rPr>
              <a:t>укуктарды</a:t>
            </a:r>
            <a:r>
              <a:rPr lang="ru-RU" sz="4000" dirty="0" smtClean="0">
                <a:latin typeface="Times New Roman" panose="02020603050405020304" pitchFamily="18" charset="0"/>
                <a:cs typeface="Times New Roman" panose="02020603050405020304" pitchFamily="18" charset="0"/>
              </a:rPr>
              <a:t> </a:t>
            </a:r>
            <a:r>
              <a:rPr lang="ru-RU" sz="4000" dirty="0" err="1" smtClean="0">
                <a:latin typeface="Times New Roman" panose="02020603050405020304" pitchFamily="18" charset="0"/>
                <a:cs typeface="Times New Roman" panose="02020603050405020304" pitchFamily="18" charset="0"/>
              </a:rPr>
              <a:t>каржылоо</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algn="just"/>
            <a:r>
              <a:rPr lang="ky-KG" dirty="0" smtClean="0">
                <a:latin typeface="Times New Roman" panose="02020603050405020304" pitchFamily="18" charset="0"/>
                <a:cs typeface="Times New Roman" panose="02020603050405020304" pitchFamily="18" charset="0"/>
              </a:rPr>
              <a:t>6-беренеге </a:t>
            </a:r>
            <a:r>
              <a:rPr lang="ky-KG" dirty="0">
                <a:latin typeface="Times New Roman" panose="02020603050405020304" pitchFamily="18" charset="0"/>
                <a:cs typeface="Times New Roman" panose="02020603050405020304" pitchFamily="18" charset="0"/>
              </a:rPr>
              <a:t>ылайык </a:t>
            </a:r>
            <a:r>
              <a:rPr lang="ky-KG" dirty="0" smtClean="0">
                <a:latin typeface="Times New Roman" panose="02020603050405020304" pitchFamily="18" charset="0"/>
                <a:cs typeface="Times New Roman" panose="02020603050405020304" pitchFamily="18" charset="0"/>
              </a:rPr>
              <a:t>мамлекеттик  </a:t>
            </a:r>
            <a:r>
              <a:rPr lang="ky-KG" dirty="0">
                <a:latin typeface="Times New Roman" panose="02020603050405020304" pitchFamily="18" charset="0"/>
                <a:cs typeface="Times New Roman" panose="02020603050405020304" pitchFamily="18" charset="0"/>
              </a:rPr>
              <a:t>ыйгарым укуктарды берүүдө качан мамлекеттин органдары бирдей учурда мамлекеттик ыйгарым укуктарды   ишке ашырууда материалдык, финансы жана ушул сыяктуу ресурстар аткаруу үчүн керектиги анын ичинен  республикалык бюджеттен жергиликтүү бюджеттерге берилүүчү максаттуу трансферттердин бөлүнгөн учурларда өткөрөт.</a:t>
            </a:r>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331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sz="2000" dirty="0">
                <a:latin typeface="Times New Roman" panose="02020603050405020304" pitchFamily="18" charset="0"/>
                <a:cs typeface="Times New Roman" panose="02020603050405020304" pitchFamily="18" charset="0"/>
              </a:rPr>
              <a:t>Кыргыз Республикасынын </a:t>
            </a:r>
            <a:r>
              <a:rPr lang="ky-KG" sz="2000" b="1" dirty="0">
                <a:latin typeface="Times New Roman" panose="02020603050405020304" pitchFamily="18" charset="0"/>
                <a:cs typeface="Times New Roman" panose="02020603050405020304" pitchFamily="18" charset="0"/>
              </a:rPr>
              <a:t>“Жергиликтүү өз алдынча башкаруу органдарына айрым мамлекеттик ыйгарым укуктарды берүүнүн тартиби жөнүндө</a:t>
            </a:r>
            <a:r>
              <a:rPr lang="ky-KG" sz="2000" dirty="0">
                <a:latin typeface="Times New Roman" panose="02020603050405020304" pitchFamily="18" charset="0"/>
                <a:cs typeface="Times New Roman" panose="02020603050405020304" pitchFamily="18" charset="0"/>
              </a:rPr>
              <a:t>” Мыйзамды ишке ашыруу максатында кабыл алынган ченемдик-укуктук актылар:</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20000"/>
          </a:bodyPr>
          <a:lstStyle/>
          <a:p>
            <a:pPr lvl="0" algn="just"/>
            <a:r>
              <a:rPr lang="ky-KG" dirty="0" smtClean="0">
                <a:latin typeface="Times New Roman" panose="02020603050405020304" pitchFamily="18" charset="0"/>
                <a:cs typeface="Times New Roman" panose="02020603050405020304" pitchFamily="18" charset="0"/>
              </a:rPr>
              <a:t>КР Өкмөтүнүн </a:t>
            </a:r>
            <a:r>
              <a:rPr lang="ky-KG" dirty="0">
                <a:latin typeface="Times New Roman" panose="02020603050405020304" pitchFamily="18" charset="0"/>
                <a:cs typeface="Times New Roman" panose="02020603050405020304" pitchFamily="18" charset="0"/>
              </a:rPr>
              <a:t>2014-жылдын </a:t>
            </a:r>
            <a:r>
              <a:rPr lang="ky-KG" dirty="0" smtClean="0">
                <a:latin typeface="Times New Roman" panose="02020603050405020304" pitchFamily="18" charset="0"/>
                <a:cs typeface="Times New Roman" panose="02020603050405020304" pitchFamily="18" charset="0"/>
              </a:rPr>
              <a:t>17-мартындагы </a:t>
            </a:r>
            <a:r>
              <a:rPr lang="ky-KG" b="1" dirty="0" smtClean="0">
                <a:latin typeface="Times New Roman" panose="02020603050405020304" pitchFamily="18" charset="0"/>
                <a:cs typeface="Times New Roman" panose="02020603050405020304" pitchFamily="18" charset="0"/>
              </a:rPr>
              <a:t>“</a:t>
            </a:r>
            <a:r>
              <a:rPr lang="ky-KG" b="1" dirty="0">
                <a:latin typeface="Times New Roman" panose="02020603050405020304" pitchFamily="18" charset="0"/>
                <a:cs typeface="Times New Roman" panose="02020603050405020304" pitchFamily="18" charset="0"/>
              </a:rPr>
              <a:t>Жергиликтүү өз алдынча башкаруу органдарына айрым мамлекеттик ыйгарым укуктарды берүү жөнүндө” </a:t>
            </a:r>
            <a:r>
              <a:rPr lang="ky-KG" dirty="0">
                <a:latin typeface="Times New Roman" panose="02020603050405020304" pitchFamily="18" charset="0"/>
                <a:cs typeface="Times New Roman" panose="02020603050405020304" pitchFamily="18" charset="0"/>
              </a:rPr>
              <a:t>№145 </a:t>
            </a:r>
            <a:r>
              <a:rPr lang="ky-KG" dirty="0" smtClean="0">
                <a:latin typeface="Times New Roman" panose="02020603050405020304" pitchFamily="18" charset="0"/>
                <a:cs typeface="Times New Roman" panose="02020603050405020304" pitchFamily="18" charset="0"/>
              </a:rPr>
              <a:t>токтому менен </a:t>
            </a:r>
            <a:r>
              <a:rPr lang="ky-KG" dirty="0">
                <a:latin typeface="Times New Roman" panose="02020603050405020304" pitchFamily="18" charset="0"/>
                <a:cs typeface="Times New Roman" panose="02020603050405020304" pitchFamily="18" charset="0"/>
              </a:rPr>
              <a:t>жергиликтүү өз алдынча башкаруу органдарына айрым мамлекеттик укуктарды берүү жөнүндө Типтүү </a:t>
            </a:r>
            <a:r>
              <a:rPr lang="ky-KG" dirty="0" smtClean="0">
                <a:latin typeface="Times New Roman" panose="02020603050405020304" pitchFamily="18" charset="0"/>
                <a:cs typeface="Times New Roman" panose="02020603050405020304" pitchFamily="18" charset="0"/>
              </a:rPr>
              <a:t>келишим бекитилген;</a:t>
            </a:r>
            <a:endParaRPr lang="ru-RU" dirty="0">
              <a:latin typeface="Times New Roman" panose="02020603050405020304" pitchFamily="18" charset="0"/>
              <a:cs typeface="Times New Roman" panose="02020603050405020304" pitchFamily="18" charset="0"/>
            </a:endParaRPr>
          </a:p>
          <a:p>
            <a:pPr lvl="0" algn="just"/>
            <a:r>
              <a:rPr lang="ky-KG" dirty="0" smtClean="0">
                <a:latin typeface="Times New Roman" panose="02020603050405020304" pitchFamily="18" charset="0"/>
                <a:cs typeface="Times New Roman" panose="02020603050405020304" pitchFamily="18" charset="0"/>
              </a:rPr>
              <a:t>КР Өкмөтүнүн </a:t>
            </a:r>
            <a:r>
              <a:rPr lang="ky-KG" dirty="0">
                <a:latin typeface="Times New Roman" panose="02020603050405020304" pitchFamily="18" charset="0"/>
                <a:cs typeface="Times New Roman" panose="02020603050405020304" pitchFamily="18" charset="0"/>
              </a:rPr>
              <a:t>2014-жылдын </a:t>
            </a:r>
            <a:r>
              <a:rPr lang="ky-KG" dirty="0" smtClean="0">
                <a:latin typeface="Times New Roman" panose="02020603050405020304" pitchFamily="18" charset="0"/>
                <a:cs typeface="Times New Roman" panose="02020603050405020304" pitchFamily="18" charset="0"/>
              </a:rPr>
              <a:t>19-декабрындагы </a:t>
            </a:r>
            <a:r>
              <a:rPr lang="ky-KG" b="1" dirty="0" smtClean="0">
                <a:latin typeface="Times New Roman" panose="02020603050405020304" pitchFamily="18" charset="0"/>
                <a:cs typeface="Times New Roman" panose="02020603050405020304" pitchFamily="18" charset="0"/>
              </a:rPr>
              <a:t>“</a:t>
            </a:r>
            <a:r>
              <a:rPr lang="ky-KG" b="1" dirty="0">
                <a:latin typeface="Times New Roman" panose="02020603050405020304" pitchFamily="18" charset="0"/>
                <a:cs typeface="Times New Roman" panose="02020603050405020304" pitchFamily="18" charset="0"/>
              </a:rPr>
              <a:t>Берилген айрым мамлекеттик ыйгарым укуктарды ишке ашыруу үчүн республикалык бюджеттен жергиликтүү бюджеттерге берилүүчү трансферттердин көлөмүн эсептөөнүн убактылуу методикасын бекитүү жөнүндө” </a:t>
            </a:r>
            <a:r>
              <a:rPr lang="ky-KG" dirty="0">
                <a:latin typeface="Times New Roman" panose="02020603050405020304" pitchFamily="18" charset="0"/>
                <a:cs typeface="Times New Roman" panose="02020603050405020304" pitchFamily="18" charset="0"/>
              </a:rPr>
              <a:t>№ 715 </a:t>
            </a:r>
            <a:r>
              <a:rPr lang="ky-KG" dirty="0" smtClean="0">
                <a:latin typeface="Times New Roman" panose="02020603050405020304" pitchFamily="18" charset="0"/>
                <a:cs typeface="Times New Roman" panose="02020603050405020304" pitchFamily="18" charset="0"/>
              </a:rPr>
              <a:t>токтомунда  </a:t>
            </a:r>
            <a:r>
              <a:rPr lang="ky-KG" dirty="0">
                <a:latin typeface="Times New Roman" panose="02020603050405020304" pitchFamily="18" charset="0"/>
                <a:cs typeface="Times New Roman" panose="02020603050405020304" pitchFamily="18" charset="0"/>
              </a:rPr>
              <a:t>ошондой эле мамлекеттик органдардын тизмеси жана жергиликтүү өз алдынча башкаруу органдарына ыйгарым укуктарын берүүнү усулу көрсөтүлүп бекитилген</a:t>
            </a:r>
            <a:r>
              <a:rPr lang="ky-KG"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157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lvl="0" algn="just">
              <a:buFont typeface="Wingdings" panose="05000000000000000000" pitchFamily="2" charset="2"/>
              <a:buChar char="v"/>
            </a:pPr>
            <a:r>
              <a:rPr lang="ky-KG" b="1" dirty="0">
                <a:latin typeface="Times New Roman" panose="02020603050405020304" pitchFamily="18" charset="0"/>
                <a:cs typeface="Times New Roman" panose="02020603050405020304" pitchFamily="18" charset="0"/>
              </a:rPr>
              <a:t>Шаарларды жана айыл аймактарын социалдык-экономикалык өнүктүрүү программаларын иштеп чыгуу боюнча жергиликтүү өз алдынча башкаруу органдары үчүн </a:t>
            </a:r>
            <a:r>
              <a:rPr lang="ky-KG" b="1" dirty="0" smtClean="0">
                <a:latin typeface="Times New Roman" panose="02020603050405020304" pitchFamily="18" charset="0"/>
                <a:cs typeface="Times New Roman" panose="02020603050405020304" pitchFamily="18" charset="0"/>
              </a:rPr>
              <a:t>усулдук (методикалык) колдонмо</a:t>
            </a:r>
            <a:endParaRPr lang="ru-RU"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ru-RU"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v"/>
            </a:pPr>
            <a:r>
              <a:rPr lang="ky-KG" b="1" dirty="0">
                <a:latin typeface="Times New Roman" panose="02020603050405020304" pitchFamily="18" charset="0"/>
                <a:cs typeface="Times New Roman" panose="02020603050405020304" pitchFamily="18" charset="0"/>
              </a:rPr>
              <a:t>Кыргыз Республикасынын айрым мамлекеттик ыйгарым укуктарды жергиликтүү өз алдынча башкаруу органдарына берүү боюнча ченемдик-укуктук актыларды ишке ашыруунун жүрүшү жөнүндө  </a:t>
            </a:r>
            <a:endParaRPr lang="ru-RU" dirty="0">
              <a:latin typeface="Times New Roman" panose="02020603050405020304" pitchFamily="18" charset="0"/>
              <a:cs typeface="Times New Roman" panose="02020603050405020304" pitchFamily="18" charset="0"/>
            </a:endParaRPr>
          </a:p>
          <a:p>
            <a:endParaRPr lang="ru-RU" dirty="0"/>
          </a:p>
        </p:txBody>
      </p:sp>
      <p:sp>
        <p:nvSpPr>
          <p:cNvPr id="4" name="TextBox 3"/>
          <p:cNvSpPr txBox="1"/>
          <p:nvPr/>
        </p:nvSpPr>
        <p:spPr>
          <a:xfrm>
            <a:off x="966952" y="315309"/>
            <a:ext cx="10426261"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ky-KG" sz="2800" b="1" dirty="0" smtClean="0">
                <a:latin typeface="Times New Roman" panose="02020603050405020304" pitchFamily="18" charset="0"/>
                <a:cs typeface="Times New Roman" panose="02020603050405020304" pitchFamily="18" charset="0"/>
              </a:rPr>
              <a:t>Жергиликтүү өз алдынча башкаруу органдарындагы орчундуу маселелер</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286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y-KG" dirty="0" smtClean="0">
                <a:latin typeface="Times New Roman" panose="02020603050405020304" pitchFamily="18" charset="0"/>
                <a:cs typeface="Times New Roman" panose="02020603050405020304" pitchFamily="18" charset="0"/>
              </a:rPr>
              <a:t>Кабыл </a:t>
            </a:r>
            <a:r>
              <a:rPr lang="ky-KG" dirty="0">
                <a:latin typeface="Times New Roman" panose="02020603050405020304" pitchFamily="18" charset="0"/>
                <a:cs typeface="Times New Roman" panose="02020603050405020304" pitchFamily="18" charset="0"/>
              </a:rPr>
              <a:t>алынган ченемдик-укуктук актылар:</a:t>
            </a:r>
            <a:endParaRPr lang="ru-RU" dirty="0"/>
          </a:p>
        </p:txBody>
      </p:sp>
      <p:sp>
        <p:nvSpPr>
          <p:cNvPr id="3" name="Объект 2"/>
          <p:cNvSpPr>
            <a:spLocks noGrp="1"/>
          </p:cNvSpPr>
          <p:nvPr>
            <p:ph idx="1"/>
          </p:nvPr>
        </p:nvSpPr>
        <p:spPr/>
        <p:txBody>
          <a:bodyPr>
            <a:normAutofit fontScale="85000" lnSpcReduction="10000"/>
          </a:bodyPr>
          <a:lstStyle/>
          <a:p>
            <a:pPr lvl="0" algn="just"/>
            <a:r>
              <a:rPr lang="ky-KG" dirty="0" smtClean="0">
                <a:latin typeface="Times New Roman" panose="02020603050405020304" pitchFamily="18" charset="0"/>
                <a:cs typeface="Times New Roman" panose="02020603050405020304" pitchFamily="18" charset="0"/>
              </a:rPr>
              <a:t>КР Өкмөтүнүн </a:t>
            </a:r>
            <a:r>
              <a:rPr lang="ky-KG" dirty="0">
                <a:latin typeface="Times New Roman" panose="02020603050405020304" pitchFamily="18" charset="0"/>
                <a:cs typeface="Times New Roman" panose="02020603050405020304" pitchFamily="18" charset="0"/>
              </a:rPr>
              <a:t>2016-жылдын 11-апрелинде </a:t>
            </a:r>
            <a:r>
              <a:rPr lang="ky-KG" b="1" dirty="0" smtClean="0">
                <a:latin typeface="Times New Roman" panose="02020603050405020304" pitchFamily="18" charset="0"/>
                <a:cs typeface="Times New Roman" panose="02020603050405020304" pitchFamily="18" charset="0"/>
              </a:rPr>
              <a:t>“Салык </a:t>
            </a:r>
            <a:r>
              <a:rPr lang="ky-KG" b="1" dirty="0">
                <a:latin typeface="Times New Roman" panose="02020603050405020304" pitchFamily="18" charset="0"/>
                <a:cs typeface="Times New Roman" panose="02020603050405020304" pitchFamily="18" charset="0"/>
              </a:rPr>
              <a:t>укуктук мамилелер чөйрөсүндөгү жергиликтүү өз алдынча башкаруу органдарына айрым мамлекеттик ыйгарым укуктарды берүүнү ишке ашыруу чаралары  жөнүндө” </a:t>
            </a:r>
            <a:r>
              <a:rPr lang="ky-KG" dirty="0">
                <a:latin typeface="Times New Roman" panose="02020603050405020304" pitchFamily="18" charset="0"/>
                <a:cs typeface="Times New Roman" panose="02020603050405020304" pitchFamily="18" charset="0"/>
              </a:rPr>
              <a:t>№ 202 </a:t>
            </a:r>
            <a:r>
              <a:rPr lang="ky-KG" dirty="0" smtClean="0">
                <a:latin typeface="Times New Roman" panose="02020603050405020304" pitchFamily="18" charset="0"/>
                <a:cs typeface="Times New Roman" panose="02020603050405020304" pitchFamily="18" charset="0"/>
              </a:rPr>
              <a:t>токтому</a:t>
            </a:r>
            <a:r>
              <a:rPr lang="ky-KG"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2015-жылдын </a:t>
            </a:r>
            <a:r>
              <a:rPr lang="ky-KG" dirty="0">
                <a:latin typeface="Times New Roman" panose="02020603050405020304" pitchFamily="18" charset="0"/>
                <a:cs typeface="Times New Roman" panose="02020603050405020304" pitchFamily="18" charset="0"/>
              </a:rPr>
              <a:t>2-июлунда </a:t>
            </a:r>
            <a:r>
              <a:rPr lang="ky-KG" b="1" dirty="0" smtClean="0">
                <a:latin typeface="Times New Roman" panose="02020603050405020304" pitchFamily="18" charset="0"/>
                <a:cs typeface="Times New Roman" panose="02020603050405020304" pitchFamily="18" charset="0"/>
              </a:rPr>
              <a:t>“</a:t>
            </a:r>
            <a:r>
              <a:rPr lang="ky-KG" b="1" dirty="0">
                <a:latin typeface="Times New Roman" panose="02020603050405020304" pitchFamily="18" charset="0"/>
                <a:cs typeface="Times New Roman" panose="02020603050405020304" pitchFamily="18" charset="0"/>
              </a:rPr>
              <a:t>Кыргыз Республикасынын айрым мыйзам актыларына өзгөртүүлөрдү жана толуктоолорду киргизүү жөнүндө</a:t>
            </a:r>
            <a:r>
              <a:rPr lang="ky-KG" dirty="0">
                <a:latin typeface="Times New Roman" panose="02020603050405020304" pitchFamily="18" charset="0"/>
                <a:cs typeface="Times New Roman" panose="02020603050405020304" pitchFamily="18" charset="0"/>
              </a:rPr>
              <a:t>” </a:t>
            </a:r>
            <a:r>
              <a:rPr lang="ky-KG" dirty="0" smtClean="0">
                <a:latin typeface="Times New Roman" panose="02020603050405020304" pitchFamily="18" charset="0"/>
                <a:cs typeface="Times New Roman" panose="02020603050405020304" pitchFamily="18" charset="0"/>
              </a:rPr>
              <a:t>№142 Мыйзамы </a:t>
            </a:r>
            <a:r>
              <a:rPr lang="ky-KG" dirty="0">
                <a:latin typeface="Times New Roman" panose="02020603050405020304" pitchFamily="18" charset="0"/>
                <a:cs typeface="Times New Roman" panose="02020603050405020304" pitchFamily="18" charset="0"/>
              </a:rPr>
              <a:t>кабыл алынып, аны менен бир катар тармактык мыйзамга өзгөртүүлөр киргизилди жана жергиликтүү өз алдынча башкаруу органдарына мамлекеттик ыйгарым укуктарды берүү жарым жартылай эрежелери менен камсыз кылып берилиши мүмкүн.</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282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ky-KG" dirty="0">
                <a:latin typeface="Times New Roman" panose="02020603050405020304" pitchFamily="18" charset="0"/>
                <a:cs typeface="Times New Roman" panose="02020603050405020304" pitchFamily="18" charset="0"/>
              </a:rPr>
              <a:t>Мамлекеттик ыйгарым укуктарын берүү жөнүндө ченемдик-укуктук актылардын аткарылышы боюнча </a:t>
            </a:r>
            <a:r>
              <a:rPr lang="ky-KG" dirty="0" smtClean="0">
                <a:latin typeface="Times New Roman" panose="02020603050405020304" pitchFamily="18" charset="0"/>
                <a:cs typeface="Times New Roman" panose="02020603050405020304" pitchFamily="18" charset="0"/>
              </a:rPr>
              <a:t>Кыргыз </a:t>
            </a:r>
            <a:r>
              <a:rPr lang="ky-KG" dirty="0">
                <a:latin typeface="Times New Roman" panose="02020603050405020304" pitchFamily="18" charset="0"/>
                <a:cs typeface="Times New Roman" panose="02020603050405020304" pitchFamily="18" charset="0"/>
              </a:rPr>
              <a:t>Республикасынын Өкмөтүнө караштуу Жергиликтүү өз алдынча башкаруу  иштери жана этностор аралык мамилелер боюнча мамлекеттик агенттик ( мындан ары - </a:t>
            </a:r>
            <a:r>
              <a:rPr lang="ky-KG" dirty="0" smtClean="0">
                <a:latin typeface="Times New Roman" panose="02020603050405020304" pitchFamily="18" charset="0"/>
                <a:cs typeface="Times New Roman" panose="02020603050405020304" pitchFamily="18" charset="0"/>
              </a:rPr>
              <a:t>Агенттик) </a:t>
            </a:r>
            <a:r>
              <a:rPr lang="ky-KG" dirty="0">
                <a:latin typeface="Times New Roman" panose="02020603050405020304" pitchFamily="18" charset="0"/>
                <a:cs typeface="Times New Roman" panose="02020603050405020304" pitchFamily="18" charset="0"/>
              </a:rPr>
              <a:t>жүргүзгөн </a:t>
            </a:r>
            <a:r>
              <a:rPr lang="ky-KG" dirty="0" smtClean="0">
                <a:latin typeface="Times New Roman" panose="02020603050405020304" pitchFamily="18" charset="0"/>
                <a:cs typeface="Times New Roman" panose="02020603050405020304" pitchFamily="18" charset="0"/>
              </a:rPr>
              <a:t>иш-чаралар:</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47311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latin typeface="Times New Roman" panose="02020603050405020304" pitchFamily="18" charset="0"/>
                <a:cs typeface="Times New Roman" panose="02020603050405020304" pitchFamily="18" charset="0"/>
              </a:rPr>
              <a:t>Агенттик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тарабынан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жүргүзүлг</a:t>
            </a:r>
            <a:r>
              <a:rPr lang="ky-KG" dirty="0" smtClean="0">
                <a:latin typeface="Times New Roman" panose="02020603050405020304" pitchFamily="18" charset="0"/>
                <a:cs typeface="Times New Roman" panose="02020603050405020304" pitchFamily="18" charset="0"/>
              </a:rPr>
              <a:t>өн и</a:t>
            </a:r>
            <a:r>
              <a:rPr lang="ru-RU" dirty="0" smtClean="0">
                <a:latin typeface="Times New Roman" panose="02020603050405020304" pitchFamily="18" charset="0"/>
                <a:cs typeface="Times New Roman" panose="02020603050405020304" pitchFamily="18" charset="0"/>
              </a:rPr>
              <a:t>ш-</a:t>
            </a:r>
            <a:r>
              <a:rPr lang="ru-RU" dirty="0" err="1" smtClean="0">
                <a:latin typeface="Times New Roman" panose="02020603050405020304" pitchFamily="18" charset="0"/>
                <a:cs typeface="Times New Roman" panose="02020603050405020304" pitchFamily="18" charset="0"/>
              </a:rPr>
              <a:t>чаралар</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lvl="0" algn="just"/>
            <a:r>
              <a:rPr lang="ky-KG" dirty="0" smtClean="0">
                <a:latin typeface="Times New Roman" panose="02020603050405020304" pitchFamily="18" charset="0"/>
                <a:cs typeface="Times New Roman" panose="02020603050405020304" pitchFamily="18" charset="0"/>
              </a:rPr>
              <a:t>КР Жогорку </a:t>
            </a:r>
            <a:r>
              <a:rPr lang="ky-KG" dirty="0">
                <a:latin typeface="Times New Roman" panose="02020603050405020304" pitchFamily="18" charset="0"/>
                <a:cs typeface="Times New Roman" panose="02020603050405020304" pitchFamily="18" charset="0"/>
              </a:rPr>
              <a:t>Кеңешинин </a:t>
            </a:r>
            <a:r>
              <a:rPr lang="ky-KG" dirty="0" smtClean="0">
                <a:latin typeface="Times New Roman" panose="02020603050405020304" pitchFamily="18" charset="0"/>
                <a:cs typeface="Times New Roman" panose="02020603050405020304" pitchFamily="18" charset="0"/>
              </a:rPr>
              <a:t>Конституциялык </a:t>
            </a:r>
            <a:r>
              <a:rPr lang="ky-KG" dirty="0">
                <a:latin typeface="Times New Roman" panose="02020603050405020304" pitchFamily="18" charset="0"/>
                <a:cs typeface="Times New Roman" panose="02020603050405020304" pitchFamily="18" charset="0"/>
              </a:rPr>
              <a:t>мыйзамдар </a:t>
            </a:r>
            <a:r>
              <a:rPr lang="ky-KG" dirty="0" smtClean="0">
                <a:latin typeface="Times New Roman" panose="02020603050405020304" pitchFamily="18" charset="0"/>
                <a:cs typeface="Times New Roman" panose="02020603050405020304" pitchFamily="18" charset="0"/>
              </a:rPr>
              <a:t>боюнча мамлекеттик </a:t>
            </a:r>
            <a:r>
              <a:rPr lang="ky-KG" dirty="0">
                <a:latin typeface="Times New Roman" panose="02020603050405020304" pitchFamily="18" charset="0"/>
                <a:cs typeface="Times New Roman" panose="02020603050405020304" pitchFamily="18" charset="0"/>
              </a:rPr>
              <a:t>түзүлүш, соттук-укуктук маселелери </a:t>
            </a:r>
            <a:r>
              <a:rPr lang="ky-KG" dirty="0" smtClean="0">
                <a:latin typeface="Times New Roman" panose="02020603050405020304" pitchFamily="18" charset="0"/>
                <a:cs typeface="Times New Roman" panose="02020603050405020304" pitchFamily="18" charset="0"/>
              </a:rPr>
              <a:t> Комитетинин чечимдерине жана </a:t>
            </a:r>
            <a:r>
              <a:rPr lang="ky-KG" dirty="0">
                <a:latin typeface="Times New Roman" panose="02020603050405020304" pitchFamily="18" charset="0"/>
                <a:cs typeface="Times New Roman" panose="02020603050405020304" pitchFamily="18" charset="0"/>
              </a:rPr>
              <a:t>КР Жогорку Кеңешинин</a:t>
            </a:r>
            <a:r>
              <a:rPr lang="ky-KG" dirty="0" smtClean="0">
                <a:latin typeface="Times New Roman" panose="02020603050405020304" pitchFamily="18" charset="0"/>
                <a:cs typeface="Times New Roman" panose="02020603050405020304" pitchFamily="18" charset="0"/>
              </a:rPr>
              <a:t> 2016- жылдын 12- октябрындагы  Регламентине ылайык айрым жергиликтүү </a:t>
            </a:r>
            <a:r>
              <a:rPr lang="ky-KG" dirty="0">
                <a:latin typeface="Times New Roman" panose="02020603050405020304" pitchFamily="18" charset="0"/>
                <a:cs typeface="Times New Roman" panose="02020603050405020304" pitchFamily="18" charset="0"/>
              </a:rPr>
              <a:t>өз алдынча башкаруу органдарынын </a:t>
            </a:r>
            <a:r>
              <a:rPr lang="ky-KG" dirty="0" smtClean="0">
                <a:latin typeface="Times New Roman" panose="02020603050405020304" pitchFamily="18" charset="0"/>
                <a:cs typeface="Times New Roman" panose="02020603050405020304" pitchFamily="18" charset="0"/>
              </a:rPr>
              <a:t>мисалында, мамлекеттик </a:t>
            </a:r>
            <a:r>
              <a:rPr lang="ky-KG" dirty="0">
                <a:latin typeface="Times New Roman" panose="02020603050405020304" pitchFamily="18" charset="0"/>
                <a:cs typeface="Times New Roman" panose="02020603050405020304" pitchFamily="18" charset="0"/>
              </a:rPr>
              <a:t>органдар жана  жергиликтүү өз алдынча башкаруу органдарынын  ортосундагы  </a:t>
            </a:r>
            <a:r>
              <a:rPr lang="ky-KG" dirty="0" smtClean="0">
                <a:latin typeface="Times New Roman" panose="02020603050405020304" pitchFamily="18" charset="0"/>
                <a:cs typeface="Times New Roman" panose="02020603050405020304" pitchFamily="18" charset="0"/>
              </a:rPr>
              <a:t>жоопкерчиликти, ыйгарым </a:t>
            </a:r>
            <a:r>
              <a:rPr lang="ky-KG" dirty="0">
                <a:latin typeface="Times New Roman" panose="02020603050405020304" pitchFamily="18" charset="0"/>
                <a:cs typeface="Times New Roman" panose="02020603050405020304" pitchFamily="18" charset="0"/>
              </a:rPr>
              <a:t>укуктарды жана милдеттерди так бөлүштүрүү максаты мониторинг </a:t>
            </a:r>
            <a:r>
              <a:rPr lang="ky-KG" dirty="0" smtClean="0">
                <a:latin typeface="Times New Roman" panose="02020603050405020304" pitchFamily="18" charset="0"/>
                <a:cs typeface="Times New Roman" panose="02020603050405020304" pitchFamily="18" charset="0"/>
              </a:rPr>
              <a:t>жүргүзүлдү. Мониторингдин </a:t>
            </a:r>
            <a:r>
              <a:rPr lang="ky-KG" dirty="0">
                <a:latin typeface="Times New Roman" panose="02020603050405020304" pitchFamily="18" charset="0"/>
                <a:cs typeface="Times New Roman" panose="02020603050405020304" pitchFamily="18" charset="0"/>
              </a:rPr>
              <a:t>жыйынтыктары </a:t>
            </a:r>
            <a:r>
              <a:rPr lang="ky-KG" dirty="0" smtClean="0">
                <a:latin typeface="Times New Roman" panose="02020603050405020304" pitchFamily="18" charset="0"/>
                <a:cs typeface="Times New Roman" panose="02020603050405020304" pitchFamily="18" charset="0"/>
              </a:rPr>
              <a:t>КР Өкмөтүнө </a:t>
            </a:r>
            <a:r>
              <a:rPr lang="ky-KG" dirty="0">
                <a:latin typeface="Times New Roman" panose="02020603050405020304" pitchFamily="18" charset="0"/>
                <a:cs typeface="Times New Roman" panose="02020603050405020304" pitchFamily="18" charset="0"/>
              </a:rPr>
              <a:t>жана жогоруда аталган Комитетке </a:t>
            </a:r>
            <a:r>
              <a:rPr lang="ky-KG" dirty="0" smtClean="0">
                <a:latin typeface="Times New Roman" panose="02020603050405020304" pitchFamily="18" charset="0"/>
                <a:cs typeface="Times New Roman" panose="02020603050405020304" pitchFamily="18" charset="0"/>
              </a:rPr>
              <a:t>берилген;</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7173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latin typeface="Times New Roman" panose="02020603050405020304" pitchFamily="18" charset="0"/>
                <a:cs typeface="Times New Roman" panose="02020603050405020304" pitchFamily="18" charset="0"/>
              </a:rPr>
              <a:t>Агенттик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тарабынан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жүргүзүлг</a:t>
            </a:r>
            <a:r>
              <a:rPr lang="ky-KG" dirty="0">
                <a:latin typeface="Times New Roman" panose="02020603050405020304" pitchFamily="18" charset="0"/>
                <a:cs typeface="Times New Roman" panose="02020603050405020304" pitchFamily="18" charset="0"/>
              </a:rPr>
              <a:t>өн и</a:t>
            </a:r>
            <a:r>
              <a:rPr lang="ru-RU" dirty="0">
                <a:latin typeface="Times New Roman" panose="02020603050405020304" pitchFamily="18" charset="0"/>
                <a:cs typeface="Times New Roman" panose="02020603050405020304" pitchFamily="18" charset="0"/>
              </a:rPr>
              <a:t>ш-</a:t>
            </a:r>
            <a:r>
              <a:rPr lang="ru-RU" dirty="0" err="1">
                <a:latin typeface="Times New Roman" panose="02020603050405020304" pitchFamily="18" charset="0"/>
                <a:cs typeface="Times New Roman" panose="02020603050405020304" pitchFamily="18" charset="0"/>
              </a:rPr>
              <a:t>чаралар</a:t>
            </a:r>
            <a:endParaRPr lang="ru-RU" dirty="0"/>
          </a:p>
        </p:txBody>
      </p:sp>
      <p:sp>
        <p:nvSpPr>
          <p:cNvPr id="3" name="Объект 2"/>
          <p:cNvSpPr>
            <a:spLocks noGrp="1"/>
          </p:cNvSpPr>
          <p:nvPr>
            <p:ph idx="1"/>
          </p:nvPr>
        </p:nvSpPr>
        <p:spPr/>
        <p:txBody>
          <a:bodyPr>
            <a:normAutofit fontScale="85000" lnSpcReduction="20000"/>
          </a:bodyPr>
          <a:lstStyle/>
          <a:p>
            <a:pPr lvl="0" algn="just"/>
            <a:r>
              <a:rPr lang="ky-KG" sz="3300" dirty="0" smtClean="0">
                <a:latin typeface="Times New Roman" panose="02020603050405020304" pitchFamily="18" charset="0"/>
                <a:cs typeface="Times New Roman" panose="02020603050405020304" pitchFamily="18" charset="0"/>
              </a:rPr>
              <a:t>КР Биринчи </a:t>
            </a:r>
            <a:r>
              <a:rPr lang="ky-KG" sz="3300" dirty="0">
                <a:latin typeface="Times New Roman" panose="02020603050405020304" pitchFamily="18" charset="0"/>
                <a:cs typeface="Times New Roman" panose="02020603050405020304" pitchFamily="18" charset="0"/>
              </a:rPr>
              <a:t>вице-премьер-министри өткөргөн жыйындын 2017-жылдын 11- майында №11-6 протоколуна ылайык, айрым мамлекеттик ыйгарым укуктарды берүүнүн механизмин кайра иштеп чыгуу </a:t>
            </a:r>
            <a:r>
              <a:rPr lang="ky-KG" sz="3300" dirty="0" smtClean="0">
                <a:latin typeface="Times New Roman" panose="02020603050405020304" pitchFamily="18" charset="0"/>
                <a:cs typeface="Times New Roman" panose="02020603050405020304" pitchFamily="18" charset="0"/>
              </a:rPr>
              <a:t>максатында, </a:t>
            </a:r>
            <a:r>
              <a:rPr lang="ky-KG" sz="3300" dirty="0">
                <a:latin typeface="Times New Roman" panose="02020603050405020304" pitchFamily="18" charset="0"/>
                <a:cs typeface="Times New Roman" panose="02020603050405020304" pitchFamily="18" charset="0"/>
              </a:rPr>
              <a:t>Ведомство аралык жумушчу топ түзүлдү. </a:t>
            </a:r>
            <a:endParaRPr lang="ky-KG" sz="3300" dirty="0" smtClean="0">
              <a:latin typeface="Times New Roman" panose="02020603050405020304" pitchFamily="18" charset="0"/>
              <a:cs typeface="Times New Roman" panose="02020603050405020304" pitchFamily="18" charset="0"/>
            </a:endParaRPr>
          </a:p>
          <a:p>
            <a:pPr marL="0" lvl="0" indent="0" algn="just">
              <a:buNone/>
            </a:pPr>
            <a:r>
              <a:rPr lang="ky-KG" sz="3300" dirty="0" smtClean="0">
                <a:latin typeface="Times New Roman" panose="02020603050405020304" pitchFamily="18" charset="0"/>
                <a:cs typeface="Times New Roman" panose="02020603050405020304" pitchFamily="18" charset="0"/>
              </a:rPr>
              <a:t>Тиешелүү болгон </a:t>
            </a:r>
            <a:r>
              <a:rPr lang="ky-KG" sz="3300" dirty="0">
                <a:latin typeface="Times New Roman" panose="02020603050405020304" pitchFamily="18" charset="0"/>
                <a:cs typeface="Times New Roman" panose="02020603050405020304" pitchFamily="18" charset="0"/>
              </a:rPr>
              <a:t>мамлекеттик органдардын катышуусу менен </a:t>
            </a:r>
            <a:r>
              <a:rPr lang="ky-KG" sz="3300" dirty="0" smtClean="0">
                <a:latin typeface="Times New Roman" panose="02020603050405020304" pitchFamily="18" charset="0"/>
                <a:cs typeface="Times New Roman" panose="02020603050405020304" pitchFamily="18" charset="0"/>
              </a:rPr>
              <a:t>КР Өкмөтүнүн </a:t>
            </a:r>
            <a:r>
              <a:rPr lang="ky-KG" sz="3300" b="1" dirty="0">
                <a:latin typeface="Times New Roman" panose="02020603050405020304" pitchFamily="18" charset="0"/>
                <a:cs typeface="Times New Roman" panose="02020603050405020304" pitchFamily="18" charset="0"/>
              </a:rPr>
              <a:t>“Жергиликтүү өз алдынча башкаруу органдарына айрым мамлекеттик ыйгарым укуктарды берүүнүн механизми жөнүндө” </a:t>
            </a:r>
            <a:r>
              <a:rPr lang="ky-KG" sz="3300" dirty="0">
                <a:latin typeface="Times New Roman" panose="02020603050405020304" pitchFamily="18" charset="0"/>
                <a:cs typeface="Times New Roman" panose="02020603050405020304" pitchFamily="18" charset="0"/>
              </a:rPr>
              <a:t>токтом долбоору иштелип </a:t>
            </a:r>
            <a:r>
              <a:rPr lang="ky-KG" sz="3300" dirty="0" smtClean="0">
                <a:latin typeface="Times New Roman" panose="02020603050405020304" pitchFamily="18" charset="0"/>
                <a:cs typeface="Times New Roman" panose="02020603050405020304" pitchFamily="18" charset="0"/>
              </a:rPr>
              <a:t>чыгып, КР Өкмөтүнүн </a:t>
            </a:r>
            <a:r>
              <a:rPr lang="ky-KG" sz="3300" dirty="0">
                <a:latin typeface="Times New Roman" panose="02020603050405020304" pitchFamily="18" charset="0"/>
                <a:cs typeface="Times New Roman" panose="02020603050405020304" pitchFamily="18" charset="0"/>
              </a:rPr>
              <a:t>кароосуна жиберилген. Бирок, бир катар министрликтер жана ведомстволор макулдашуу процессинде жогоруда аталган долбоордун концециясына карата мамлекеттик ыйгарым укуктарды берүүнүн бөлүгү каржылоо маселелерине сын-пикирлер келип түшкөн; </a:t>
            </a:r>
            <a:endParaRPr lang="ru-RU" sz="33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44923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ky-KG" dirty="0" smtClean="0">
                <a:latin typeface="Times New Roman" panose="02020603050405020304" pitchFamily="18" charset="0"/>
                <a:cs typeface="Times New Roman" panose="02020603050405020304" pitchFamily="18" charset="0"/>
              </a:rPr>
              <a:t>КР Өкмөтүнүн </a:t>
            </a:r>
            <a:r>
              <a:rPr lang="ky-KG" dirty="0">
                <a:latin typeface="Times New Roman" panose="02020603050405020304" pitchFamily="18" charset="0"/>
                <a:cs typeface="Times New Roman" panose="02020603050405020304" pitchFamily="18" charset="0"/>
              </a:rPr>
              <a:t>Аппарат жетекчисинин орун басарынын, Кыргыз Республикасынын Өкмөтүнүн Аппаратынын территориялык жана уюштуруу иштеринин бөлүм башчысынын 2018-жылдын 4-майында №11-11 өткөргөн жыйындын протоколуна ылайык “Жергиликтүү өз алдынча башкаруу органдарына айрым мамлекеттик ыйгарым укуктарды берүүнүн механизми жөнүндө”токтом долбоорун жылдырууну токтотуу жөнүндө чечим кабыл алынган</a:t>
            </a:r>
            <a:r>
              <a:rPr lang="ky-KG" dirty="0" smtClean="0">
                <a:latin typeface="Times New Roman" panose="02020603050405020304" pitchFamily="18" charset="0"/>
                <a:cs typeface="Times New Roman" panose="02020603050405020304" pitchFamily="18" charset="0"/>
              </a:rPr>
              <a:t>.</a:t>
            </a:r>
          </a:p>
        </p:txBody>
      </p:sp>
      <p:sp>
        <p:nvSpPr>
          <p:cNvPr id="5" name="Заголовок 1"/>
          <p:cNvSpPr>
            <a:spLocks noGrp="1"/>
          </p:cNvSpPr>
          <p:nvPr>
            <p:ph type="title"/>
          </p:nvPr>
        </p:nvSpPr>
        <p:spPr>
          <a:xfrm>
            <a:off x="609600" y="274638"/>
            <a:ext cx="10972800" cy="1143000"/>
          </a:xfrm>
        </p:spPr>
        <p:txBody>
          <a:bodyPr>
            <a:normAutofit fontScale="90000"/>
          </a:bodyPr>
          <a:lstStyle/>
          <a:p>
            <a:r>
              <a:rPr lang="ru-RU" dirty="0" err="1" smtClean="0">
                <a:latin typeface="Times New Roman" panose="02020603050405020304" pitchFamily="18" charset="0"/>
                <a:cs typeface="Times New Roman" panose="02020603050405020304" pitchFamily="18" charset="0"/>
              </a:rPr>
              <a:t>Агенттик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тарабынан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жүргүзүлг</a:t>
            </a:r>
            <a:r>
              <a:rPr lang="ky-KG" dirty="0" smtClean="0">
                <a:latin typeface="Times New Roman" panose="02020603050405020304" pitchFamily="18" charset="0"/>
                <a:cs typeface="Times New Roman" panose="02020603050405020304" pitchFamily="18" charset="0"/>
              </a:rPr>
              <a:t>өн и</a:t>
            </a:r>
            <a:r>
              <a:rPr lang="ru-RU" dirty="0" smtClean="0">
                <a:latin typeface="Times New Roman" panose="02020603050405020304" pitchFamily="18" charset="0"/>
                <a:cs typeface="Times New Roman" panose="02020603050405020304" pitchFamily="18" charset="0"/>
              </a:rPr>
              <a:t>ш-</a:t>
            </a:r>
            <a:r>
              <a:rPr lang="ru-RU" dirty="0" err="1" smtClean="0">
                <a:latin typeface="Times New Roman" panose="02020603050405020304" pitchFamily="18" charset="0"/>
                <a:cs typeface="Times New Roman" panose="02020603050405020304" pitchFamily="18" charset="0"/>
              </a:rPr>
              <a:t>чаралар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134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ky-KG" sz="2800" dirty="0">
                <a:latin typeface="Times New Roman" panose="02020603050405020304" pitchFamily="18" charset="0"/>
                <a:cs typeface="Times New Roman" panose="02020603050405020304" pitchFamily="18" charset="0"/>
              </a:rPr>
              <a:t>Муну менен катар Кыргыз Республикасынын Финансы министрлигине министрликтер  жана ведомстволор берген сын-пикирлер жана сунуштардын негизинде Кыргыз Республикасынын Өкмөтүнүн 2014-жылдын 19-декабрда №715 “Берилген айрым мамлекеттик ыйгарым укуктарды ишке ашыруу үчүн республикалык бюджеттен жергиликтүү бюджеттерге берилүүчү трансферттердин көлөмүн эсептөөнүн убактылуу методикасын бекитүү жөнүндө” токтомун кайра иштеп чыгууну тапшырган жана долбоорго жараша чечүүнү белгиленген тартипте Кыргыз Республикасынын Өкмөтүнүн кароосуна жиберилген</a:t>
            </a:r>
            <a:endParaRPr lang="ru-RU" sz="2800" dirty="0">
              <a:latin typeface="Times New Roman" panose="02020603050405020304" pitchFamily="18" charset="0"/>
              <a:cs typeface="Times New Roman" panose="02020603050405020304" pitchFamily="18" charset="0"/>
            </a:endParaRPr>
          </a:p>
        </p:txBody>
      </p:sp>
      <p:sp>
        <p:nvSpPr>
          <p:cNvPr id="4" name="Заголовок 1"/>
          <p:cNvSpPr>
            <a:spLocks noGrp="1"/>
          </p:cNvSpPr>
          <p:nvPr>
            <p:ph type="title"/>
          </p:nvPr>
        </p:nvSpPr>
        <p:spPr/>
        <p:txBody>
          <a:bodyPr>
            <a:normAutofit fontScale="90000"/>
          </a:bodyPr>
          <a:lstStyle/>
          <a:p>
            <a:r>
              <a:rPr lang="ru-RU" dirty="0" err="1" smtClean="0">
                <a:latin typeface="Times New Roman" panose="02020603050405020304" pitchFamily="18" charset="0"/>
                <a:cs typeface="Times New Roman" panose="02020603050405020304" pitchFamily="18" charset="0"/>
              </a:rPr>
              <a:t>Агенттик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тарабынан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жүргүзүлг</a:t>
            </a:r>
            <a:r>
              <a:rPr lang="ky-KG" dirty="0" smtClean="0">
                <a:latin typeface="Times New Roman" panose="02020603050405020304" pitchFamily="18" charset="0"/>
                <a:cs typeface="Times New Roman" panose="02020603050405020304" pitchFamily="18" charset="0"/>
              </a:rPr>
              <a:t>өн и</a:t>
            </a:r>
            <a:r>
              <a:rPr lang="ru-RU" dirty="0" smtClean="0">
                <a:latin typeface="Times New Roman" panose="02020603050405020304" pitchFamily="18" charset="0"/>
                <a:cs typeface="Times New Roman" panose="02020603050405020304" pitchFamily="18" charset="0"/>
              </a:rPr>
              <a:t>ш-</a:t>
            </a:r>
            <a:r>
              <a:rPr lang="ru-RU" dirty="0" err="1" smtClean="0">
                <a:latin typeface="Times New Roman" panose="02020603050405020304" pitchFamily="18" charset="0"/>
                <a:cs typeface="Times New Roman" panose="02020603050405020304" pitchFamily="18" charset="0"/>
              </a:rPr>
              <a:t>чаралар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150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algn="just"/>
            <a:r>
              <a:rPr lang="ky-KG" dirty="0">
                <a:latin typeface="Times New Roman" panose="02020603050405020304" pitchFamily="18" charset="0"/>
                <a:cs typeface="Times New Roman" panose="02020603050405020304" pitchFamily="18" charset="0"/>
              </a:rPr>
              <a:t>Азыркы учурда </a:t>
            </a:r>
            <a:r>
              <a:rPr lang="ky-KG" dirty="0" smtClean="0">
                <a:latin typeface="Times New Roman" panose="02020603050405020304" pitchFamily="18" charset="0"/>
                <a:cs typeface="Times New Roman" panose="02020603050405020304" pitchFamily="18" charset="0"/>
              </a:rPr>
              <a:t>Мамлекеттик агенттик КР Жергиликтүү </a:t>
            </a:r>
            <a:r>
              <a:rPr lang="ky-KG" dirty="0">
                <a:latin typeface="Times New Roman" panose="02020603050405020304" pitchFamily="18" charset="0"/>
                <a:cs typeface="Times New Roman" panose="02020603050405020304" pitchFamily="18" charset="0"/>
              </a:rPr>
              <a:t>өз алдынча башкаруу Союзу менен биргеликте жергиликтүү өз алдынча башкаруу органдарына мамлекеттик ыйгарым укуктарды берүүнүн жана жергиликтүү маанидеги </a:t>
            </a:r>
            <a:r>
              <a:rPr lang="ky-KG" dirty="0" smtClean="0">
                <a:latin typeface="Times New Roman" panose="02020603050405020304" pitchFamily="18" charset="0"/>
                <a:cs typeface="Times New Roman" panose="02020603050405020304" pitchFamily="18" charset="0"/>
              </a:rPr>
              <a:t>маселелерге мониторинг жүргүзүүнү </a:t>
            </a:r>
            <a:r>
              <a:rPr lang="ky-KG" dirty="0">
                <a:latin typeface="Times New Roman" panose="02020603050405020304" pitchFamily="18" charset="0"/>
                <a:cs typeface="Times New Roman" panose="02020603050405020304" pitchFamily="18" charset="0"/>
              </a:rPr>
              <a:t>техникалык тапшырмасынын долбоору </a:t>
            </a:r>
            <a:r>
              <a:rPr lang="ky-KG" dirty="0" smtClean="0">
                <a:latin typeface="Times New Roman" panose="02020603050405020304" pitchFamily="18" charset="0"/>
                <a:cs typeface="Times New Roman" panose="02020603050405020304" pitchFamily="18" charset="0"/>
              </a:rPr>
              <a:t>иштелип чыгып, </a:t>
            </a:r>
            <a:r>
              <a:rPr lang="ky-KG" dirty="0">
                <a:latin typeface="Times New Roman" panose="02020603050405020304" pitchFamily="18" charset="0"/>
                <a:cs typeface="Times New Roman" panose="02020603050405020304" pitchFamily="18" charset="0"/>
              </a:rPr>
              <a:t>колдоого </a:t>
            </a:r>
            <a:r>
              <a:rPr lang="ky-KG" dirty="0" smtClean="0">
                <a:latin typeface="Times New Roman" panose="02020603050405020304" pitchFamily="18" charset="0"/>
                <a:cs typeface="Times New Roman" panose="02020603050405020304" pitchFamily="18" charset="0"/>
              </a:rPr>
              <a:t>алынган. </a:t>
            </a:r>
          </a:p>
          <a:p>
            <a:pPr algn="just"/>
            <a:r>
              <a:rPr lang="ky-KG" dirty="0" smtClean="0">
                <a:latin typeface="Times New Roman" panose="02020603050405020304" pitchFamily="18" charset="0"/>
                <a:cs typeface="Times New Roman" panose="02020603050405020304" pitchFamily="18" charset="0"/>
              </a:rPr>
              <a:t>Мамлекеттик агенттик тарабынан даярдалган аналитикалык маалымат </a:t>
            </a:r>
            <a:r>
              <a:rPr lang="ky-KG" dirty="0">
                <a:latin typeface="Times New Roman" panose="02020603050405020304" pitchFamily="18" charset="0"/>
                <a:cs typeface="Times New Roman" panose="02020603050405020304" pitchFamily="18" charset="0"/>
              </a:rPr>
              <a:t>КР Өкмөтүнүн кароосуна </a:t>
            </a:r>
            <a:r>
              <a:rPr lang="ky-KG" dirty="0" smtClean="0">
                <a:latin typeface="Times New Roman" panose="02020603050405020304" pitchFamily="18" charset="0"/>
                <a:cs typeface="Times New Roman" panose="02020603050405020304" pitchFamily="18" charset="0"/>
              </a:rPr>
              <a:t>киргизилип, 2018-жылдын 28-августунда КР </a:t>
            </a:r>
            <a:r>
              <a:rPr lang="ky-KG" dirty="0">
                <a:latin typeface="Times New Roman" panose="02020603050405020304" pitchFamily="18" charset="0"/>
                <a:cs typeface="Times New Roman" panose="02020603050405020304" pitchFamily="18" charset="0"/>
              </a:rPr>
              <a:t>Өкмөтүнүн </a:t>
            </a:r>
            <a:r>
              <a:rPr lang="ky-KG" dirty="0" smtClean="0">
                <a:latin typeface="Times New Roman" panose="02020603050405020304" pitchFamily="18" charset="0"/>
                <a:cs typeface="Times New Roman" panose="02020603050405020304" pitchFamily="18" charset="0"/>
              </a:rPr>
              <a:t>жыйынында «Айрым мамлекеттик ыйгарым укуктарды берүүдө ченемдик укуктарды ишке ашыруунун жүрүшү жөнүндө»  каралган маселе боюнча протоколдук тапшырма берилген.</a:t>
            </a:r>
            <a:endParaRPr lang="ru-RU" dirty="0">
              <a:latin typeface="Times New Roman" panose="02020603050405020304" pitchFamily="18" charset="0"/>
              <a:cs typeface="Times New Roman" panose="02020603050405020304" pitchFamily="18" charset="0"/>
            </a:endParaRPr>
          </a:p>
        </p:txBody>
      </p:sp>
      <p:sp>
        <p:nvSpPr>
          <p:cNvPr id="4" name="Заголовок 1"/>
          <p:cNvSpPr>
            <a:spLocks noGrp="1"/>
          </p:cNvSpPr>
          <p:nvPr>
            <p:ph type="title"/>
          </p:nvPr>
        </p:nvSpPr>
        <p:spPr/>
        <p:txBody>
          <a:bodyPr>
            <a:normAutofit fontScale="90000"/>
          </a:bodyPr>
          <a:lstStyle/>
          <a:p>
            <a:r>
              <a:rPr lang="ru-RU" dirty="0" err="1" smtClean="0">
                <a:latin typeface="Times New Roman" panose="02020603050405020304" pitchFamily="18" charset="0"/>
                <a:cs typeface="Times New Roman" panose="02020603050405020304" pitchFamily="18" charset="0"/>
              </a:rPr>
              <a:t>Агенттик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тарабынан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жүргүзүлг</a:t>
            </a:r>
            <a:r>
              <a:rPr lang="ky-KG" dirty="0" smtClean="0">
                <a:latin typeface="Times New Roman" panose="02020603050405020304" pitchFamily="18" charset="0"/>
                <a:cs typeface="Times New Roman" panose="02020603050405020304" pitchFamily="18" charset="0"/>
              </a:rPr>
              <a:t>өн и</a:t>
            </a:r>
            <a:r>
              <a:rPr lang="ru-RU" dirty="0" smtClean="0">
                <a:latin typeface="Times New Roman" panose="02020603050405020304" pitchFamily="18" charset="0"/>
                <a:cs typeface="Times New Roman" panose="02020603050405020304" pitchFamily="18" charset="0"/>
              </a:rPr>
              <a:t>ш-</a:t>
            </a:r>
            <a:r>
              <a:rPr lang="ru-RU" dirty="0" err="1" smtClean="0">
                <a:latin typeface="Times New Roman" panose="02020603050405020304" pitchFamily="18" charset="0"/>
                <a:cs typeface="Times New Roman" panose="02020603050405020304" pitchFamily="18" charset="0"/>
              </a:rPr>
              <a:t>чаралар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8997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823738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353573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ky-KG" dirty="0">
                <a:latin typeface="Times New Roman" panose="02020603050405020304" pitchFamily="18" charset="0"/>
                <a:cs typeface="Times New Roman" panose="02020603050405020304" pitchFamily="18" charset="0"/>
              </a:rPr>
              <a:t>Кыргыз </a:t>
            </a:r>
            <a:r>
              <a:rPr lang="ky-KG" dirty="0" smtClean="0">
                <a:latin typeface="Times New Roman" panose="02020603050405020304" pitchFamily="18" charset="0"/>
                <a:cs typeface="Times New Roman" panose="02020603050405020304" pitchFamily="18" charset="0"/>
              </a:rPr>
              <a:t>Республикасынын Өкмөтүнүн 2018-жылдын 28-августундагы жыйынынын № 4 протоколуна </a:t>
            </a:r>
            <a:r>
              <a:rPr lang="ky-KG" dirty="0">
                <a:latin typeface="Times New Roman" panose="02020603050405020304" pitchFamily="18" charset="0"/>
                <a:cs typeface="Times New Roman" panose="02020603050405020304" pitchFamily="18" charset="0"/>
              </a:rPr>
              <a:t>ылайык</a:t>
            </a:r>
            <a:r>
              <a:rPr lang="ky-KG" dirty="0" smtClean="0">
                <a:latin typeface="Times New Roman" panose="02020603050405020304" pitchFamily="18" charset="0"/>
                <a:cs typeface="Times New Roman" panose="02020603050405020304" pitchFamily="18" charset="0"/>
              </a:rPr>
              <a:t>, жергиликтүү өз алдынча башкаруу органдары тарабынан азыркы учурда айрым </a:t>
            </a:r>
            <a:r>
              <a:rPr lang="ky-KG" dirty="0">
                <a:latin typeface="Times New Roman" panose="02020603050405020304" pitchFamily="18" charset="0"/>
                <a:cs typeface="Times New Roman" panose="02020603050405020304" pitchFamily="18" charset="0"/>
              </a:rPr>
              <a:t>мамлекеттик ыйгарым </a:t>
            </a:r>
            <a:r>
              <a:rPr lang="ky-KG" dirty="0" smtClean="0">
                <a:latin typeface="Times New Roman" panose="02020603050405020304" pitchFamily="18" charset="0"/>
                <a:cs typeface="Times New Roman" panose="02020603050405020304" pitchFamily="18" charset="0"/>
              </a:rPr>
              <a:t>укуктардын аткарылышынын натыйжалуулугун анализдөө </a:t>
            </a:r>
            <a:r>
              <a:rPr lang="ky-KG" dirty="0">
                <a:latin typeface="Times New Roman" panose="02020603050405020304" pitchFamily="18" charset="0"/>
                <a:cs typeface="Times New Roman" panose="02020603050405020304" pitchFamily="18" charset="0"/>
              </a:rPr>
              <a:t>максатында Ведомство аралык жумушчу топ </a:t>
            </a:r>
            <a:r>
              <a:rPr lang="ky-KG" dirty="0" smtClean="0">
                <a:latin typeface="Times New Roman" panose="02020603050405020304" pitchFamily="18" charset="0"/>
                <a:cs typeface="Times New Roman" panose="02020603050405020304" pitchFamily="18" charset="0"/>
              </a:rPr>
              <a:t>түзүлгөн.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2701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y-KG" b="1" dirty="0">
                <a:latin typeface="Times New Roman" panose="02020603050405020304" pitchFamily="18" charset="0"/>
                <a:cs typeface="Times New Roman" panose="02020603050405020304" pitchFamily="18" charset="0"/>
              </a:rPr>
              <a:t>У</a:t>
            </a:r>
            <a:r>
              <a:rPr lang="ky-KG" b="1" dirty="0" smtClean="0">
                <a:latin typeface="Times New Roman" panose="02020603050405020304" pitchFamily="18" charset="0"/>
                <a:cs typeface="Times New Roman" panose="02020603050405020304" pitchFamily="18" charset="0"/>
              </a:rPr>
              <a:t>сулдук колдонмонун бекитилиши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lvl="0" algn="just">
              <a:buFont typeface="Wingdings" panose="05000000000000000000" pitchFamily="2" charset="2"/>
              <a:buChar char="Ø"/>
            </a:pPr>
            <a:r>
              <a:rPr lang="ky-KG" dirty="0">
                <a:latin typeface="Times New Roman" panose="02020603050405020304" pitchFamily="18" charset="0"/>
                <a:cs typeface="Times New Roman" panose="02020603050405020304" pitchFamily="18" charset="0"/>
              </a:rPr>
              <a:t>Шаарларды жана айыл аймактарын социалдык-экономикалык өнүктүрүү программаларын иштеп чыгуу боюнча жергиликтүү өз алдынча башкаруу органдары </a:t>
            </a:r>
            <a:r>
              <a:rPr lang="ky-KG" dirty="0" smtClean="0">
                <a:latin typeface="Times New Roman" panose="02020603050405020304" pitchFamily="18" charset="0"/>
                <a:cs typeface="Times New Roman" panose="02020603050405020304" pitchFamily="18" charset="0"/>
              </a:rPr>
              <a:t>үчүн методикалык колдонмо КР </a:t>
            </a:r>
            <a:r>
              <a:rPr lang="ky-KG" dirty="0">
                <a:latin typeface="Times New Roman" panose="02020603050405020304" pitchFamily="18" charset="0"/>
                <a:cs typeface="Times New Roman" panose="02020603050405020304" pitchFamily="18" charset="0"/>
              </a:rPr>
              <a:t>ЭМ жана КР ЖӨБ жана этностор </a:t>
            </a:r>
            <a:r>
              <a:rPr lang="ky-KG" dirty="0" smtClean="0">
                <a:latin typeface="Times New Roman" panose="02020603050405020304" pitchFamily="18" charset="0"/>
                <a:cs typeface="Times New Roman" panose="02020603050405020304" pitchFamily="18" charset="0"/>
              </a:rPr>
              <a:t>агенттигинин 2018-жылдын </a:t>
            </a:r>
            <a:r>
              <a:rPr lang="ky-KG" dirty="0">
                <a:latin typeface="Times New Roman" panose="02020603050405020304" pitchFamily="18" charset="0"/>
                <a:cs typeface="Times New Roman" panose="02020603050405020304" pitchFamily="18" charset="0"/>
              </a:rPr>
              <a:t>15-майындагы № 63-А жана 16-майындагы № 01-18/56 </a:t>
            </a:r>
            <a:r>
              <a:rPr lang="ky-KG" dirty="0" smtClean="0">
                <a:latin typeface="Times New Roman" panose="02020603050405020304" pitchFamily="18" charset="0"/>
                <a:cs typeface="Times New Roman" panose="02020603050405020304" pitchFamily="18" charset="0"/>
              </a:rPr>
              <a:t>биргелешкен </a:t>
            </a:r>
            <a:r>
              <a:rPr lang="ky-KG" dirty="0">
                <a:latin typeface="Times New Roman" panose="02020603050405020304" pitchFamily="18" charset="0"/>
                <a:cs typeface="Times New Roman" panose="02020603050405020304" pitchFamily="18" charset="0"/>
              </a:rPr>
              <a:t>буйругу менен </a:t>
            </a:r>
            <a:r>
              <a:rPr lang="ky-KG" dirty="0" smtClean="0">
                <a:latin typeface="Times New Roman" panose="02020603050405020304" pitchFamily="18" charset="0"/>
                <a:cs typeface="Times New Roman" panose="02020603050405020304" pitchFamily="18" charset="0"/>
              </a:rPr>
              <a:t>бекитилген.</a:t>
            </a:r>
          </a:p>
          <a:p>
            <a:pPr lvl="0" algn="just">
              <a:buFont typeface="Wingdings" panose="05000000000000000000" pitchFamily="2" charset="2"/>
              <a:buChar char="Ø"/>
            </a:pPr>
            <a:r>
              <a:rPr lang="ky-KG" dirty="0">
                <a:latin typeface="Times New Roman" panose="02020603050405020304" pitchFamily="18" charset="0"/>
                <a:cs typeface="Times New Roman" panose="02020603050405020304" pitchFamily="18" charset="0"/>
              </a:rPr>
              <a:t>Аталган Усулдук колдонмо Агенттиктин расмий сайтында </a:t>
            </a:r>
            <a:r>
              <a:rPr lang="ky-KG" dirty="0" smtClean="0">
                <a:latin typeface="Times New Roman" panose="02020603050405020304" pitchFamily="18" charset="0"/>
                <a:cs typeface="Times New Roman" panose="02020603050405020304" pitchFamily="18" charset="0"/>
              </a:rPr>
              <a:t>жайгаштырылып, район-шаарларга кат жолдонгон.</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062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dirty="0" smtClean="0">
                <a:latin typeface="Times New Roman" panose="02020603050405020304" pitchFamily="18" charset="0"/>
                <a:cs typeface="Times New Roman" panose="02020603050405020304" pitchFamily="18" charset="0"/>
              </a:rPr>
              <a:t>Аналитикалык маалымат </a:t>
            </a:r>
            <a:endParaRPr lang="ru-RU" dirty="0"/>
          </a:p>
        </p:txBody>
      </p:sp>
      <p:sp>
        <p:nvSpPr>
          <p:cNvPr id="3" name="Объект 2"/>
          <p:cNvSpPr>
            <a:spLocks noGrp="1"/>
          </p:cNvSpPr>
          <p:nvPr>
            <p:ph idx="1"/>
          </p:nvPr>
        </p:nvSpPr>
        <p:spPr/>
        <p:txBody>
          <a:bodyPr>
            <a:normAutofit fontScale="70000" lnSpcReduction="20000"/>
          </a:bodyPr>
          <a:lstStyle/>
          <a:p>
            <a:pPr algn="just"/>
            <a:r>
              <a:rPr lang="ky-KG" sz="3400" dirty="0">
                <a:latin typeface="Times New Roman" panose="02020603050405020304" pitchFamily="18" charset="0"/>
                <a:cs typeface="Times New Roman" panose="02020603050405020304" pitchFamily="18" charset="0"/>
              </a:rPr>
              <a:t>Жергиликтүү өз алдынча башкаруу органдары жөнүндө  маалыматтарга толугу менен токтолсок анын саны </a:t>
            </a:r>
            <a:r>
              <a:rPr lang="ky-KG" sz="3400" b="1" dirty="0">
                <a:latin typeface="Times New Roman" panose="02020603050405020304" pitchFamily="18" charset="0"/>
                <a:cs typeface="Times New Roman" panose="02020603050405020304" pitchFamily="18" charset="0"/>
              </a:rPr>
              <a:t>484</a:t>
            </a:r>
            <a:r>
              <a:rPr lang="ky-KG" sz="3400" dirty="0">
                <a:latin typeface="Times New Roman" panose="02020603050405020304" pitchFamily="18" charset="0"/>
                <a:cs typeface="Times New Roman" panose="02020603050405020304" pitchFamily="18" charset="0"/>
              </a:rPr>
              <a:t> бирдик. Анын ичинен республикалык мааниде</a:t>
            </a:r>
            <a:r>
              <a:rPr lang="ky-KG" sz="3400" b="1" dirty="0">
                <a:latin typeface="Times New Roman" panose="02020603050405020304" pitchFamily="18" charset="0"/>
                <a:cs typeface="Times New Roman" panose="02020603050405020304" pitchFamily="18" charset="0"/>
              </a:rPr>
              <a:t> 2</a:t>
            </a:r>
            <a:r>
              <a:rPr lang="ky-KG" sz="3400" dirty="0">
                <a:latin typeface="Times New Roman" panose="02020603050405020304" pitchFamily="18" charset="0"/>
                <a:cs typeface="Times New Roman" panose="02020603050405020304" pitchFamily="18" charset="0"/>
              </a:rPr>
              <a:t> шаар, облустук мааниде</a:t>
            </a:r>
            <a:r>
              <a:rPr lang="ky-KG" sz="3400" b="1" dirty="0">
                <a:latin typeface="Times New Roman" panose="02020603050405020304" pitchFamily="18" charset="0"/>
                <a:cs typeface="Times New Roman" panose="02020603050405020304" pitchFamily="18" charset="0"/>
              </a:rPr>
              <a:t> 12</a:t>
            </a:r>
            <a:r>
              <a:rPr lang="ky-KG" sz="3400" dirty="0">
                <a:latin typeface="Times New Roman" panose="02020603050405020304" pitchFamily="18" charset="0"/>
                <a:cs typeface="Times New Roman" panose="02020603050405020304" pitchFamily="18" charset="0"/>
              </a:rPr>
              <a:t> шаар, райондук мааниде </a:t>
            </a:r>
            <a:r>
              <a:rPr lang="ky-KG" sz="3400" b="1" dirty="0">
                <a:latin typeface="Times New Roman" panose="02020603050405020304" pitchFamily="18" charset="0"/>
                <a:cs typeface="Times New Roman" panose="02020603050405020304" pitchFamily="18" charset="0"/>
              </a:rPr>
              <a:t>17</a:t>
            </a:r>
            <a:r>
              <a:rPr lang="ky-KG" sz="3400" dirty="0">
                <a:latin typeface="Times New Roman" panose="02020603050405020304" pitchFamily="18" charset="0"/>
                <a:cs typeface="Times New Roman" panose="02020603050405020304" pitchFamily="18" charset="0"/>
              </a:rPr>
              <a:t> шаар жана </a:t>
            </a:r>
            <a:r>
              <a:rPr lang="ky-KG" sz="3400" b="1" dirty="0">
                <a:latin typeface="Times New Roman" panose="02020603050405020304" pitchFamily="18" charset="0"/>
                <a:cs typeface="Times New Roman" panose="02020603050405020304" pitchFamily="18" charset="0"/>
              </a:rPr>
              <a:t>453</a:t>
            </a:r>
            <a:r>
              <a:rPr lang="ky-KG" sz="3400" dirty="0">
                <a:latin typeface="Times New Roman" panose="02020603050405020304" pitchFamily="18" charset="0"/>
                <a:cs typeface="Times New Roman" panose="02020603050405020304" pitchFamily="18" charset="0"/>
              </a:rPr>
              <a:t> айыл аймактар бар. Жергиликтүү өз алдынча башкаруу органдарынын 80 %ы дотацияда отурушат. </a:t>
            </a:r>
            <a:endParaRPr lang="ru-RU" sz="3400" dirty="0">
              <a:latin typeface="Times New Roman" panose="02020603050405020304" pitchFamily="18" charset="0"/>
              <a:cs typeface="Times New Roman" panose="02020603050405020304" pitchFamily="18" charset="0"/>
            </a:endParaRPr>
          </a:p>
          <a:p>
            <a:pPr algn="just"/>
            <a:r>
              <a:rPr lang="ky-KG" sz="3400" dirty="0">
                <a:latin typeface="Times New Roman" panose="02020603050405020304" pitchFamily="18" charset="0"/>
                <a:cs typeface="Times New Roman" panose="02020603050405020304" pitchFamily="18" charset="0"/>
              </a:rPr>
              <a:t>Кыргыз Республикасынын Өкмөтүнүн  2011-жылдын 5-августундагы №451 “Жергиликтүү өз алдынча башкаруусунун аткаруу органдарынын штаттык бирдигин жана типтүү структурасын бекитүү жөнүндө” токтому жергиликтүү өз алдынча башкаруу органдарынын </a:t>
            </a:r>
            <a:r>
              <a:rPr lang="ky-KG" sz="3400" b="1" dirty="0">
                <a:latin typeface="Times New Roman" panose="02020603050405020304" pitchFamily="18" charset="0"/>
                <a:cs typeface="Times New Roman" panose="02020603050405020304" pitchFamily="18" charset="0"/>
              </a:rPr>
              <a:t>штаттык чектөө бирдиги </a:t>
            </a:r>
            <a:r>
              <a:rPr lang="ky-KG" sz="3400" dirty="0">
                <a:latin typeface="Times New Roman" panose="02020603050405020304" pitchFamily="18" charset="0"/>
                <a:cs typeface="Times New Roman" panose="02020603050405020304" pitchFamily="18" charset="0"/>
              </a:rPr>
              <a:t>бекитилген.</a:t>
            </a:r>
            <a:endParaRPr lang="ru-RU" sz="3400" dirty="0">
              <a:latin typeface="Times New Roman" panose="02020603050405020304" pitchFamily="18" charset="0"/>
              <a:cs typeface="Times New Roman" panose="02020603050405020304" pitchFamily="18" charset="0"/>
            </a:endParaRPr>
          </a:p>
          <a:p>
            <a:pPr algn="just"/>
            <a:r>
              <a:rPr lang="ky-KG" sz="3400" dirty="0">
                <a:latin typeface="Times New Roman" panose="02020603050405020304" pitchFamily="18" charset="0"/>
                <a:cs typeface="Times New Roman" panose="02020603050405020304" pitchFamily="18" charset="0"/>
              </a:rPr>
              <a:t>Айыл өкмөтүнүн штаттык чектөө саны, эсеп боюнча 25,0 миң   адамдан жогору болсо 24 бирдикти түзөт. Анын ичинен муниципалдык кызматкерлердин саны - 20. Бүгүнкү күнү 22 айыл аймактын калкынын саны боюнча 25,0 миң адамдан жогору. Эң жогорку калктын саны Ош облусунун Кара-Суу районунун Шарк жана Нариман айыл аймактарында калктын жыштуулугун 45 миң  адам түзөт.</a:t>
            </a:r>
            <a:endParaRPr lang="ru-RU" sz="3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16892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ky-KG" dirty="0">
                <a:latin typeface="Times New Roman" panose="02020603050405020304" pitchFamily="18" charset="0"/>
                <a:cs typeface="Times New Roman" panose="02020603050405020304" pitchFamily="18" charset="0"/>
              </a:rPr>
              <a:t>Кыргыз Республикасынын </a:t>
            </a:r>
            <a:r>
              <a:rPr lang="ky-KG" b="1" dirty="0">
                <a:latin typeface="Times New Roman" panose="02020603050405020304" pitchFamily="18" charset="0"/>
                <a:cs typeface="Times New Roman" panose="02020603050405020304" pitchFamily="18" charset="0"/>
              </a:rPr>
              <a:t>“Жергиликтүү өз алдынча башкаруу жөнүндө</a:t>
            </a:r>
            <a:r>
              <a:rPr lang="ky-KG" dirty="0">
                <a:latin typeface="Times New Roman" panose="02020603050405020304" pitchFamily="18" charset="0"/>
                <a:cs typeface="Times New Roman" panose="02020603050405020304" pitchFamily="18" charset="0"/>
              </a:rPr>
              <a:t>” Мыйзамынын 18-беренесине ылайык жергиликтүү өз алдынча башкаруу органдарына киргизилген жергиликтүү маанидеги 25 маселелер, аталган Мыйзамдын 20- беренесине ылайык негизинен жергиликтүү өз алдынча башкаруу органдарына мамлекеттик ыйгарым укугун  берүүгө карата тиешеси бар 18 маселе менен эле чектелип калбайт, мыйзамда бекитилген башка ыйгарым укуктары да каралган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6693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47500" lnSpcReduction="20000"/>
          </a:bodyPr>
          <a:lstStyle/>
          <a:p>
            <a:pPr algn="just"/>
            <a:r>
              <a:rPr lang="ky-KG" sz="5500" dirty="0">
                <a:latin typeface="Times New Roman" panose="02020603050405020304" pitchFamily="18" charset="0"/>
                <a:cs typeface="Times New Roman" panose="02020603050405020304" pitchFamily="18" charset="0"/>
              </a:rPr>
              <a:t>Кыргыз Республикасынын </a:t>
            </a:r>
            <a:r>
              <a:rPr lang="ky-KG" sz="5500" b="1" dirty="0">
                <a:latin typeface="Times New Roman" panose="02020603050405020304" pitchFamily="18" charset="0"/>
                <a:cs typeface="Times New Roman" panose="02020603050405020304" pitchFamily="18" charset="0"/>
              </a:rPr>
              <a:t>“</a:t>
            </a:r>
            <a:r>
              <a:rPr lang="ky-KG" sz="5500" dirty="0">
                <a:latin typeface="Times New Roman" panose="02020603050405020304" pitchFamily="18" charset="0"/>
                <a:cs typeface="Times New Roman" panose="02020603050405020304" pitchFamily="18" charset="0"/>
              </a:rPr>
              <a:t>Жергиликтүү өз алдынча башкаруу органдарына айрым мамлекеттик ыйгарым укуктарды берүүнүн тартиби жөнүндө” </a:t>
            </a:r>
            <a:r>
              <a:rPr lang="ky-KG" sz="5500" b="1" dirty="0">
                <a:latin typeface="Times New Roman" panose="02020603050405020304" pitchFamily="18" charset="0"/>
                <a:cs typeface="Times New Roman" panose="02020603050405020304" pitchFamily="18" charset="0"/>
              </a:rPr>
              <a:t>Мыйзамынын 6- беренесине </a:t>
            </a:r>
            <a:r>
              <a:rPr lang="ky-KG" sz="5500" dirty="0" smtClean="0">
                <a:latin typeface="Times New Roman" panose="02020603050405020304" pitchFamily="18" charset="0"/>
                <a:cs typeface="Times New Roman" panose="02020603050405020304" pitchFamily="18" charset="0"/>
              </a:rPr>
              <a:t>жана Кыргыз </a:t>
            </a:r>
            <a:r>
              <a:rPr lang="ky-KG" sz="5500" dirty="0">
                <a:latin typeface="Times New Roman" panose="02020603050405020304" pitchFamily="18" charset="0"/>
                <a:cs typeface="Times New Roman" panose="02020603050405020304" pitchFamily="18" charset="0"/>
              </a:rPr>
              <a:t>Республикасынын </a:t>
            </a:r>
            <a:r>
              <a:rPr lang="ky-KG" sz="5500" b="1" dirty="0">
                <a:latin typeface="Times New Roman" panose="02020603050405020304" pitchFamily="18" charset="0"/>
                <a:cs typeface="Times New Roman" panose="02020603050405020304" pitchFamily="18" charset="0"/>
              </a:rPr>
              <a:t>Бюджеттик Кодексинин 51- беренесине </a:t>
            </a:r>
            <a:r>
              <a:rPr lang="ky-KG" sz="5500" dirty="0">
                <a:latin typeface="Times New Roman" panose="02020603050405020304" pitchFamily="18" charset="0"/>
                <a:cs typeface="Times New Roman" panose="02020603050405020304" pitchFamily="18" charset="0"/>
              </a:rPr>
              <a:t>ылайык жергиликтүү бюджеттен ишке ашуучу чыгымдарга жергиликтүү маанидеги маселелер чечүүгө, муниципалдык ишканаларды, билим берүү мекемелелерин, эс алуу, маданият, социалдык коргоо, турак-жай жана коммуналдык чарбасын кармоого, иш-чараларга, жергиликтүү өз алдынча башкаруу органдарынын ченемдик -укуктук актыларын аныктоого, жергиликтүү өз алдынча башкаруу органдарынын чыгым милдеттенмелери, мамлекеттик ыйгарым укуктарды берүүнү ордунан ишке ашырууда Кыргыз Республикасынын мыйзамдарына ылайык, республикалык бюджеттен каржыланып, максаттуу трансферт аркылуу  аткарылат.</a:t>
            </a:r>
            <a:endParaRPr lang="ru-RU" sz="55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00693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lgn="just">
              <a:buNone/>
            </a:pPr>
            <a:r>
              <a:rPr lang="ky-KG" dirty="0">
                <a:latin typeface="Times New Roman" panose="02020603050405020304" pitchFamily="18" charset="0"/>
                <a:cs typeface="Times New Roman" panose="02020603050405020304" pitchFamily="18" charset="0"/>
              </a:rPr>
              <a:t>Жергиликтүү өз алдынча башкаруу органдарынын аткаруу бийлигине мамлекеттик бийликтин ыйгарым укугу өткөрүлүп берилбесе, </a:t>
            </a:r>
            <a:endParaRPr lang="ky-KG" dirty="0" smtClean="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Кыргыз </a:t>
            </a:r>
            <a:r>
              <a:rPr lang="ky-KG" dirty="0">
                <a:latin typeface="Times New Roman" panose="02020603050405020304" pitchFamily="18" charset="0"/>
                <a:cs typeface="Times New Roman" panose="02020603050405020304" pitchFamily="18" charset="0"/>
              </a:rPr>
              <a:t>Республикасынын Конституциясына,  </a:t>
            </a:r>
            <a:endParaRPr lang="ky-KG" dirty="0" smtClean="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Бюджеттик </a:t>
            </a:r>
            <a:r>
              <a:rPr lang="ky-KG" dirty="0">
                <a:latin typeface="Times New Roman" panose="02020603050405020304" pitchFamily="18" charset="0"/>
                <a:cs typeface="Times New Roman" panose="02020603050405020304" pitchFamily="18" charset="0"/>
              </a:rPr>
              <a:t>кодекске, </a:t>
            </a:r>
            <a:endParaRPr lang="ky-KG" dirty="0" smtClean="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Кыргыз </a:t>
            </a:r>
            <a:r>
              <a:rPr lang="ky-KG" dirty="0">
                <a:latin typeface="Times New Roman" panose="02020603050405020304" pitchFamily="18" charset="0"/>
                <a:cs typeface="Times New Roman" panose="02020603050405020304" pitchFamily="18" charset="0"/>
              </a:rPr>
              <a:t>Республикасынын “Жергиликтүү өз алдынча башкаруу жөнүндө”, </a:t>
            </a:r>
            <a:r>
              <a:rPr lang="ky-KG" b="1" dirty="0">
                <a:latin typeface="Times New Roman" panose="02020603050405020304" pitchFamily="18" charset="0"/>
                <a:cs typeface="Times New Roman" panose="02020603050405020304" pitchFamily="18" charset="0"/>
              </a:rPr>
              <a:t>“</a:t>
            </a:r>
            <a:r>
              <a:rPr lang="ky-KG" dirty="0">
                <a:latin typeface="Times New Roman" panose="02020603050405020304" pitchFamily="18" charset="0"/>
                <a:cs typeface="Times New Roman" panose="02020603050405020304" pitchFamily="18" charset="0"/>
              </a:rPr>
              <a:t>Жергиликтүү өз алдынча башкаруу органдарына айрым мамлекеттик ыйгарым укуктарды берүүнүн тартиби жөнүндө”, </a:t>
            </a:r>
            <a:endParaRPr lang="ky-KG" dirty="0" smtClean="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2015-жылдын </a:t>
            </a:r>
            <a:r>
              <a:rPr lang="ky-KG" dirty="0">
                <a:latin typeface="Times New Roman" panose="02020603050405020304" pitchFamily="18" charset="0"/>
                <a:cs typeface="Times New Roman" panose="02020603050405020304" pitchFamily="18" charset="0"/>
              </a:rPr>
              <a:t>2-июлунда № 142 “Кыргыз Республикасынын айрым мыйзам актыларына өзгөртүүлөрдү жана толуктоолорду киргизүү жөнүндө” , </a:t>
            </a:r>
            <a:endParaRPr lang="ky-KG" dirty="0" smtClean="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 </a:t>
            </a:r>
            <a:r>
              <a:rPr lang="ky-KG" dirty="0">
                <a:latin typeface="Times New Roman" panose="02020603050405020304" pitchFamily="18" charset="0"/>
                <a:cs typeface="Times New Roman" panose="02020603050405020304" pitchFamily="18" charset="0"/>
              </a:rPr>
              <a:t>Жарандык мамлекеттик кызмат жана муниципалдык кызмат жөнүндө” мыйзамдарына карама-каршы келет.</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52213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ky-KG" b="1" dirty="0" smtClean="0">
                <a:latin typeface="Times New Roman" panose="02020603050405020304" pitchFamily="18" charset="0"/>
                <a:cs typeface="Times New Roman" panose="02020603050405020304" pitchFamily="18" charset="0"/>
              </a:rPr>
              <a:t>Айыл </a:t>
            </a:r>
            <a:r>
              <a:rPr lang="ky-KG" b="1" dirty="0">
                <a:latin typeface="Times New Roman" panose="02020603050405020304" pitchFamily="18" charset="0"/>
                <a:cs typeface="Times New Roman" panose="02020603050405020304" pitchFamily="18" charset="0"/>
              </a:rPr>
              <a:t>өкмөттөрүнүн деңгээлинде, </a:t>
            </a:r>
            <a:r>
              <a:rPr lang="ky-KG" dirty="0">
                <a:latin typeface="Times New Roman" panose="02020603050405020304" pitchFamily="18" charset="0"/>
                <a:cs typeface="Times New Roman" panose="02020603050405020304" pitchFamily="18" charset="0"/>
              </a:rPr>
              <a:t>адистер негизинен кошумча жүгүн</a:t>
            </a:r>
            <a:r>
              <a:rPr lang="ky-KG" b="1" dirty="0">
                <a:latin typeface="Times New Roman" panose="02020603050405020304" pitchFamily="18" charset="0"/>
                <a:cs typeface="Times New Roman" panose="02020603050405020304" pitchFamily="18" charset="0"/>
              </a:rPr>
              <a:t> </a:t>
            </a:r>
            <a:r>
              <a:rPr lang="ky-KG" dirty="0">
                <a:latin typeface="Times New Roman" panose="02020603050405020304" pitchFamily="18" charset="0"/>
                <a:cs typeface="Times New Roman" panose="02020603050405020304" pitchFamily="18" charset="0"/>
              </a:rPr>
              <a:t>мамлекеттик ыйгарым укуктарды жүзөгө ашыруу боюнча өзүлөрүнүн муниципалдык милдеттери катары көтөрөт. Мындан башка жергиликтүү бюджеттин эсебинен кээ бир мамлекеттик ыйгарым укуктарды аткаруу боюнча адистер кармалат. Орточо эсеп менен алганда мамлекеттик ыйгарым укуктарды аткарууда муниципалдык кызматкерлердин </a:t>
            </a:r>
            <a:r>
              <a:rPr lang="ky-KG" b="1" dirty="0">
                <a:latin typeface="Times New Roman" panose="02020603050405020304" pitchFamily="18" charset="0"/>
                <a:cs typeface="Times New Roman" panose="02020603050405020304" pitchFamily="18" charset="0"/>
              </a:rPr>
              <a:t>20 % - 60 %</a:t>
            </a:r>
            <a:r>
              <a:rPr lang="ky-KG" dirty="0">
                <a:latin typeface="Times New Roman" panose="02020603050405020304" pitchFamily="18" charset="0"/>
                <a:cs typeface="Times New Roman" panose="02020603050405020304" pitchFamily="18" charset="0"/>
              </a:rPr>
              <a:t>ын түзөт</a:t>
            </a:r>
            <a:r>
              <a:rPr lang="ky-KG" b="1" dirty="0">
                <a:latin typeface="Times New Roman" panose="02020603050405020304" pitchFamily="18" charset="0"/>
                <a:cs typeface="Times New Roman" panose="02020603050405020304" pitchFamily="18" charset="0"/>
              </a:rPr>
              <a:t>.</a:t>
            </a:r>
            <a:r>
              <a:rPr lang="ky-KG"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25118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marL="0" indent="0" algn="just">
              <a:buNone/>
            </a:pPr>
            <a:r>
              <a:rPr lang="ky-KG" dirty="0">
                <a:latin typeface="Times New Roman" panose="02020603050405020304" pitchFamily="18" charset="0"/>
                <a:cs typeface="Times New Roman" panose="02020603050405020304" pitchFamily="18" charset="0"/>
              </a:rPr>
              <a:t>Талдоо </a:t>
            </a:r>
            <a:r>
              <a:rPr lang="ky-KG" dirty="0" smtClean="0">
                <a:latin typeface="Times New Roman" panose="02020603050405020304" pitchFamily="18" charset="0"/>
                <a:cs typeface="Times New Roman" panose="02020603050405020304" pitchFamily="18" charset="0"/>
              </a:rPr>
              <a:t>көрсөткөндөй, </a:t>
            </a:r>
            <a:r>
              <a:rPr lang="ky-KG" dirty="0">
                <a:latin typeface="Times New Roman" panose="02020603050405020304" pitchFamily="18" charset="0"/>
                <a:cs typeface="Times New Roman" panose="02020603050405020304" pitchFamily="18" charset="0"/>
              </a:rPr>
              <a:t>айыл өкмөттөрүндө </a:t>
            </a:r>
            <a:r>
              <a:rPr lang="ky-KG" dirty="0" smtClean="0">
                <a:latin typeface="Times New Roman" panose="02020603050405020304" pitchFamily="18" charset="0"/>
                <a:cs typeface="Times New Roman" panose="02020603050405020304" pitchFamily="18" charset="0"/>
              </a:rPr>
              <a:t>ыйгарым </a:t>
            </a:r>
            <a:r>
              <a:rPr lang="ky-KG" dirty="0">
                <a:latin typeface="Times New Roman" panose="02020603050405020304" pitchFamily="18" charset="0"/>
                <a:cs typeface="Times New Roman" panose="02020603050405020304" pitchFamily="18" charset="0"/>
              </a:rPr>
              <a:t>укуктарды аткарууда </a:t>
            </a:r>
            <a:r>
              <a:rPr lang="ky-KG" dirty="0" smtClean="0">
                <a:latin typeface="Times New Roman" panose="02020603050405020304" pitchFamily="18" charset="0"/>
                <a:cs typeface="Times New Roman" panose="02020603050405020304" pitchFamily="18" charset="0"/>
              </a:rPr>
              <a:t>жүгүнүн </a:t>
            </a:r>
            <a:r>
              <a:rPr lang="ky-KG" dirty="0">
                <a:latin typeface="Times New Roman" panose="02020603050405020304" pitchFamily="18" charset="0"/>
                <a:cs typeface="Times New Roman" panose="02020603050405020304" pitchFamily="18" charset="0"/>
              </a:rPr>
              <a:t>көлөмү чоң, ал эми муниципалдык кызматкерлердин штаттык бирдик боюнча </a:t>
            </a:r>
            <a:r>
              <a:rPr lang="ky-KG" dirty="0" smtClean="0">
                <a:latin typeface="Times New Roman" panose="02020603050405020304" pitchFamily="18" charset="0"/>
                <a:cs typeface="Times New Roman" panose="02020603050405020304" pitchFamily="18" charset="0"/>
              </a:rPr>
              <a:t>саны </a:t>
            </a:r>
            <a:r>
              <a:rPr lang="ky-KG" dirty="0">
                <a:latin typeface="Times New Roman" panose="02020603050405020304" pitchFamily="18" charset="0"/>
                <a:cs typeface="Times New Roman" panose="02020603050405020304" pitchFamily="18" charset="0"/>
              </a:rPr>
              <a:t>аз болуп аларга күч келүүдө.</a:t>
            </a:r>
            <a:endParaRPr lang="ru-RU" dirty="0">
              <a:latin typeface="Times New Roman" panose="02020603050405020304" pitchFamily="18" charset="0"/>
              <a:cs typeface="Times New Roman" panose="02020603050405020304" pitchFamily="18" charset="0"/>
            </a:endParaRPr>
          </a:p>
          <a:p>
            <a:pPr marL="0" indent="0" algn="just">
              <a:buNone/>
            </a:pPr>
            <a:r>
              <a:rPr lang="ky-KG" b="1" dirty="0">
                <a:latin typeface="Times New Roman" panose="02020603050405020304" pitchFamily="18" charset="0"/>
                <a:cs typeface="Times New Roman" panose="02020603050405020304" pitchFamily="18" charset="0"/>
              </a:rPr>
              <a:t>Айыл өкмөттөрү ыйгарым укуктарды төмөнкү багыттар боюнча аткарып келет</a:t>
            </a:r>
            <a:r>
              <a:rPr lang="ky-KG"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 </a:t>
            </a:r>
            <a:r>
              <a:rPr lang="ky-KG" dirty="0">
                <a:latin typeface="Times New Roman" panose="02020603050405020304" pitchFamily="18" charset="0"/>
                <a:cs typeface="Times New Roman" panose="02020603050405020304" pitchFamily="18" charset="0"/>
              </a:rPr>
              <a:t>иш менен камсыз кылуу, миграция жана социалдык коргоо;</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жарандык </a:t>
            </a:r>
            <a:r>
              <a:rPr lang="ky-KG" dirty="0">
                <a:latin typeface="Times New Roman" panose="02020603050405020304" pitchFamily="18" charset="0"/>
                <a:cs typeface="Times New Roman" panose="02020603050405020304" pitchFamily="18" charset="0"/>
              </a:rPr>
              <a:t>каттоо, жарандык абалдын актылары, нотариалдык кызмат;</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 </a:t>
            </a:r>
            <a:r>
              <a:rPr lang="ky-KG" dirty="0">
                <a:latin typeface="Times New Roman" panose="02020603050405020304" pitchFamily="18" charset="0"/>
                <a:cs typeface="Times New Roman" panose="02020603050405020304" pitchFamily="18" charset="0"/>
              </a:rPr>
              <a:t>жерди пайдалануу жана ветеринардык-санитардык иш-чараларды өткөрүү;</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 </a:t>
            </a:r>
            <a:r>
              <a:rPr lang="ky-KG" dirty="0">
                <a:latin typeface="Times New Roman" panose="02020603050405020304" pitchFamily="18" charset="0"/>
                <a:cs typeface="Times New Roman" panose="02020603050405020304" pitchFamily="18" charset="0"/>
              </a:rPr>
              <a:t>айлана чөйрөнү коргоо;</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салыктарга </a:t>
            </a:r>
            <a:r>
              <a:rPr lang="ky-KG" dirty="0">
                <a:latin typeface="Times New Roman" panose="02020603050405020304" pitchFamily="18" charset="0"/>
                <a:cs typeface="Times New Roman" panose="02020603050405020304" pitchFamily="18" charset="0"/>
              </a:rPr>
              <a:t>укуктуу мамилелер;</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коргонуу </a:t>
            </a:r>
            <a:r>
              <a:rPr lang="ky-KG" dirty="0">
                <a:latin typeface="Times New Roman" panose="02020603050405020304" pitchFamily="18" charset="0"/>
                <a:cs typeface="Times New Roman" panose="02020603050405020304" pitchFamily="18" charset="0"/>
              </a:rPr>
              <a:t>тармагында аскерге милдетүүлөрдүн жана чакырылуучулардын баштапкы эсепке алуунусу, аларды аскер эсебине  алууну жана  аскерэсебинен чыгарууда аскер кызматына чакырган мекемелер менен биргеликте иш алып баруу.</a:t>
            </a:r>
            <a:endParaRPr lang="ru-RU"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103586" y="530801"/>
            <a:ext cx="9259613" cy="369332"/>
          </a:xfrm>
          <a:prstGeom prst="rect">
            <a:avLst/>
          </a:prstGeom>
        </p:spPr>
        <p:txBody>
          <a:bodyPr wrap="square">
            <a:spAutoFit/>
          </a:bodyPr>
          <a:lstStyle/>
          <a:p>
            <a:pPr algn="ctr"/>
            <a:r>
              <a:rPr lang="ky-KG" b="1" dirty="0">
                <a:latin typeface="Times New Roman" panose="02020603050405020304" pitchFamily="18" charset="0"/>
                <a:cs typeface="Times New Roman" panose="02020603050405020304" pitchFamily="18" charset="0"/>
              </a:rPr>
              <a:t>Айыл </a:t>
            </a:r>
            <a:r>
              <a:rPr lang="ky-KG" b="1" dirty="0" smtClean="0">
                <a:latin typeface="Times New Roman" panose="02020603050405020304" pitchFamily="18" charset="0"/>
                <a:cs typeface="Times New Roman" panose="02020603050405020304" pitchFamily="18" charset="0"/>
              </a:rPr>
              <a:t>өкмөттөрүндө </a:t>
            </a:r>
            <a:r>
              <a:rPr lang="ky-KG" b="1" dirty="0">
                <a:latin typeface="Times New Roman" panose="02020603050405020304" pitchFamily="18" charset="0"/>
                <a:cs typeface="Times New Roman" panose="02020603050405020304" pitchFamily="18" charset="0"/>
              </a:rPr>
              <a:t>ыйгарым </a:t>
            </a:r>
            <a:r>
              <a:rPr lang="ky-KG" b="1" dirty="0" smtClean="0">
                <a:latin typeface="Times New Roman" panose="02020603050405020304" pitchFamily="18" charset="0"/>
                <a:cs typeface="Times New Roman" panose="02020603050405020304" pitchFamily="18" charset="0"/>
              </a:rPr>
              <a:t>укуктардын аткарылышы</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610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440065"/>
          </a:xfrm>
        </p:spPr>
        <p:txBody>
          <a:bodyPr>
            <a:normAutofit fontScale="90000"/>
          </a:bodyPr>
          <a:lstStyle/>
          <a:p>
            <a:r>
              <a:rPr lang="ky-KG" sz="2400" b="1" dirty="0">
                <a:latin typeface="Times New Roman" panose="02020603050405020304" pitchFamily="18" charset="0"/>
                <a:cs typeface="Times New Roman" panose="02020603050405020304" pitchFamily="18" charset="0"/>
              </a:rPr>
              <a:t>Чүй облусунун, Чүй районунун, Чүй айыл өкмөтүнүн </a:t>
            </a:r>
            <a:r>
              <a:rPr lang="ky-KG" sz="2400" b="1" dirty="0" smtClean="0">
                <a:latin typeface="Times New Roman" panose="02020603050405020304" pitchFamily="18" charset="0"/>
                <a:cs typeface="Times New Roman" panose="02020603050405020304" pitchFamily="18" charset="0"/>
              </a:rPr>
              <a:t>мисалында</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09600" y="1361089"/>
            <a:ext cx="10972800" cy="5496911"/>
          </a:xfrm>
        </p:spPr>
        <p:txBody>
          <a:bodyPr>
            <a:normAutofit fontScale="47500" lnSpcReduction="20000"/>
          </a:bodyPr>
          <a:lstStyle/>
          <a:p>
            <a:pPr marL="0" indent="0" algn="just">
              <a:buNone/>
            </a:pPr>
            <a:r>
              <a:rPr lang="ky-KG" dirty="0" smtClean="0">
                <a:latin typeface="Times New Roman" panose="02020603050405020304" pitchFamily="18" charset="0"/>
                <a:cs typeface="Times New Roman" panose="02020603050405020304" pitchFamily="18" charset="0"/>
              </a:rPr>
              <a:t>Жалпы </a:t>
            </a:r>
            <a:r>
              <a:rPr lang="ky-KG" dirty="0">
                <a:latin typeface="Times New Roman" panose="02020603050405020304" pitchFamily="18" charset="0"/>
                <a:cs typeface="Times New Roman" panose="02020603050405020304" pitchFamily="18" charset="0"/>
              </a:rPr>
              <a:t>калктын саны 15238 адамдан турат, айыл аймактын курамына 3 айыл кирет. </a:t>
            </a:r>
            <a:endParaRPr lang="ky-KG" dirty="0" smtClean="0">
              <a:latin typeface="Times New Roman" panose="02020603050405020304" pitchFamily="18" charset="0"/>
              <a:cs typeface="Times New Roman" panose="02020603050405020304" pitchFamily="18" charset="0"/>
            </a:endParaRPr>
          </a:p>
          <a:p>
            <a:pPr marL="0" indent="0" algn="just">
              <a:buNone/>
            </a:pPr>
            <a:r>
              <a:rPr lang="ky-KG" dirty="0" smtClean="0">
                <a:latin typeface="Times New Roman" panose="02020603050405020304" pitchFamily="18" charset="0"/>
                <a:cs typeface="Times New Roman" panose="02020603050405020304" pitchFamily="18" charset="0"/>
              </a:rPr>
              <a:t>Штаттык  бирликте </a:t>
            </a:r>
            <a:r>
              <a:rPr lang="ky-KG" b="1" dirty="0">
                <a:latin typeface="Times New Roman" panose="02020603050405020304" pitchFamily="18" charset="0"/>
                <a:cs typeface="Times New Roman" panose="02020603050405020304" pitchFamily="18" charset="0"/>
              </a:rPr>
              <a:t>муниципалдык кызматкерлер 16</a:t>
            </a:r>
            <a:r>
              <a:rPr lang="ky-KG" dirty="0">
                <a:latin typeface="Times New Roman" panose="02020603050405020304" pitchFamily="18" charset="0"/>
                <a:cs typeface="Times New Roman" panose="02020603050405020304" pitchFamily="18" charset="0"/>
              </a:rPr>
              <a:t>, алардын 9у </a:t>
            </a:r>
            <a:r>
              <a:rPr lang="ky-KG" dirty="0" smtClean="0">
                <a:latin typeface="Times New Roman" panose="02020603050405020304" pitchFamily="18" charset="0"/>
                <a:cs typeface="Times New Roman" panose="02020603050405020304" pitchFamily="18" charset="0"/>
              </a:rPr>
              <a:t>мамлекеттик </a:t>
            </a:r>
            <a:r>
              <a:rPr lang="ky-KG" dirty="0">
                <a:latin typeface="Times New Roman" panose="02020603050405020304" pitchFamily="18" charset="0"/>
                <a:cs typeface="Times New Roman" panose="02020603050405020304" pitchFamily="18" charset="0"/>
              </a:rPr>
              <a:t>ыйгарым укуктарды аткарат:</a:t>
            </a:r>
            <a:endParaRPr lang="ru-RU"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ky-KG" dirty="0">
                <a:latin typeface="Times New Roman" panose="02020603050405020304" pitchFamily="18" charset="0"/>
                <a:cs typeface="Times New Roman" panose="02020603050405020304" pitchFamily="18" charset="0"/>
              </a:rPr>
              <a:t>Айыл башчысы (2 бирдик) – жерди рационалдуу пайдалануу боюнча жана айыл чарба жерлерин кайра бөлүштүрүү фонду;</a:t>
            </a:r>
            <a:endParaRPr lang="ru-RU"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ky-KG" dirty="0">
                <a:latin typeface="Times New Roman" panose="02020603050405020304" pitchFamily="18" charset="0"/>
                <a:cs typeface="Times New Roman" panose="02020603050405020304" pitchFamily="18" charset="0"/>
              </a:rPr>
              <a:t>Жооптуу катчы – нотариалдык аракеттердин бүткөрүлүшү жана жарандык абалдын актыларын каттоо; </a:t>
            </a:r>
            <a:endParaRPr lang="ru-RU"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ky-KG" dirty="0">
                <a:latin typeface="Times New Roman" panose="02020603050405020304" pitchFamily="18" charset="0"/>
                <a:cs typeface="Times New Roman" panose="02020603050405020304" pitchFamily="18" charset="0"/>
              </a:rPr>
              <a:t>Жетектөөчү адистер (1 бирдик) – Кыргыз Республикасынын Өкмөтү белгилеген тартипте айылдык жерлерде үй-бүлөнүн  муктаждык баскычын тактоо менен аларга даректүү социалдык жардамдарды уюштуруу максатында ай сайын берилүүчү көп балалуу аз камсыздалган үй-бүлөлөр үчүн жөлөк пул дайындоо үчүн жакыр үй-бүлөлөрдү табуу;</a:t>
            </a:r>
            <a:endParaRPr lang="ru-RU"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ky-KG" dirty="0">
                <a:latin typeface="Times New Roman" panose="02020603050405020304" pitchFamily="18" charset="0"/>
                <a:cs typeface="Times New Roman" panose="02020603050405020304" pitchFamily="18" charset="0"/>
              </a:rPr>
              <a:t>Киреше боюнча  башкы адис жана адис (2 бирдик)  - пошлин, салыктарды жыйноого;</a:t>
            </a:r>
            <a:endParaRPr lang="ru-RU"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ky-KG" b="1" dirty="0">
                <a:latin typeface="Times New Roman" panose="02020603050405020304" pitchFamily="18" charset="0"/>
                <a:cs typeface="Times New Roman" panose="02020603050405020304" pitchFamily="18" charset="0"/>
              </a:rPr>
              <a:t>Аскердик эсеп столунун инспекторлору </a:t>
            </a:r>
            <a:r>
              <a:rPr lang="ky-KG" dirty="0">
                <a:latin typeface="Times New Roman" panose="02020603050405020304" pitchFamily="18" charset="0"/>
                <a:cs typeface="Times New Roman" panose="02020603050405020304" pitchFamily="18" charset="0"/>
              </a:rPr>
              <a:t>(3 бирдик):</a:t>
            </a:r>
            <a:endParaRPr lang="ru-RU" dirty="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Аскерге милдетүүлөрдүн баштапкы эсебин жүргүзүү;</a:t>
            </a:r>
            <a:endParaRPr lang="ru-RU" sz="3200" dirty="0" smtClean="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Аскерге милдетүүлөрдүн аскер эсебине кирбегендерди  жана  аскерге чакырылганга чейинки каттоого алына электерди тактоо;</a:t>
            </a:r>
            <a:endParaRPr lang="ru-RU" sz="3200" dirty="0" smtClean="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райондук аскердик комиссариаттардын талаптары боюнча аскерге милдеттүүлөрдү жана  аскерге чакырылуучуларды чакыруу боюнча  аскердик комиссариат менен катар алардын өз убагында келишин  камсыздайт;</a:t>
            </a:r>
            <a:endParaRPr lang="ru-RU" sz="3200" dirty="0" smtClean="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жыл сайын декабрда аскердик комиссариаттын тизмесине ылайык аскердик кызмат өтөөгө  жараган чакырылганга чейинки жаштагы өспүрүмдөрдүн каттоого алына тургандарын чакыруу участокторуна сунуштоо;</a:t>
            </a:r>
            <a:endParaRPr lang="ru-RU" sz="3200" dirty="0" smtClean="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алтернативдүү кызмат өтөөчү жарандардын тизме боюнча карыздарын төлөнүшүн билдирет;</a:t>
            </a:r>
            <a:endParaRPr lang="ru-RU" sz="3200" dirty="0" smtClean="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Токмок шаарындагы шаардык  аскердик комиссариаттын жумалык жыйындарына катышуу;</a:t>
            </a:r>
            <a:endParaRPr lang="ru-RU" sz="3200" dirty="0" smtClean="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Атайын командада турган аскерге милдетүүлөргө билдирүү таратуу;</a:t>
            </a:r>
            <a:endParaRPr lang="ru-RU" sz="3200" dirty="0" smtClean="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Шаардык аскердик комиссариаттын эсебинде турган жогорку жаштагы ( 25 жаштан өйдө) чакырылуучулардын келип туруусун камсыздоо;</a:t>
            </a:r>
            <a:endParaRPr lang="ru-RU" sz="3200" dirty="0" smtClean="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Запастагы 25 жаштан 40 жашка чейинки курактагы жарандарды  жыйынга чогултуу жана издөө;</a:t>
            </a:r>
            <a:endParaRPr lang="ru-RU" sz="3200" dirty="0" smtClean="0">
              <a:latin typeface="Times New Roman" panose="02020603050405020304" pitchFamily="18" charset="0"/>
              <a:cs typeface="Times New Roman" panose="02020603050405020304" pitchFamily="18" charset="0"/>
            </a:endParaRPr>
          </a:p>
          <a:p>
            <a:pPr lvl="1" algn="just"/>
            <a:r>
              <a:rPr lang="ky-KG" sz="3200" dirty="0" smtClean="0">
                <a:latin typeface="Times New Roman" panose="02020603050405020304" pitchFamily="18" charset="0"/>
                <a:cs typeface="Times New Roman" panose="02020603050405020304" pitchFamily="18" charset="0"/>
              </a:rPr>
              <a:t>Шаардык аскердик комиссариаттын картотекасын карап чыгуу</a:t>
            </a:r>
            <a:r>
              <a:rPr lang="ky-KG"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060894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algn="just"/>
            <a:r>
              <a:rPr lang="ky-KG" dirty="0">
                <a:latin typeface="Times New Roman" panose="02020603050405020304" pitchFamily="18" charset="0"/>
                <a:cs typeface="Times New Roman" panose="02020603050405020304" pitchFamily="18" charset="0"/>
              </a:rPr>
              <a:t>Жыйынтыгында муниципиалдык кызматкер жогоруда саналган мамлекеттик ыйгарым укукту толук аткарат же болбосо 8 сааты бир күнү кетет. Тиешелүү мамлекеттик  органдарга тиешелүү күндөрү отчеттун берет. Бир гана штаттык бирдик, жооптуу катчы, ыйгарым укуктарды аткарууда боюнча бир күндө 2 сааттан 3саатка чейин алектенип, ай сайын отчетту Кыргыз Республикасынын Өкмөтүнө караштуу Мамлекеттик каттоо кызматынын территориялык түзүмдүк бөлүкчөлөрүнө, Кыргыз Республикасынын юстиция министрлигине берет.</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	</a:t>
            </a:r>
            <a:r>
              <a:rPr lang="ky-KG" b="1" dirty="0">
                <a:latin typeface="Times New Roman" panose="02020603050405020304" pitchFamily="18" charset="0"/>
                <a:cs typeface="Times New Roman" panose="02020603050405020304" pitchFamily="18" charset="0"/>
              </a:rPr>
              <a:t>Чүй айыл өкмөтүнүн мисалындагы талдоо көрсөткөндөй, муниципалдык кызматкерлер өткөрүлүп берилбеген айрым мамлекеттик  ыйгарым укуктардын 56 пайызын аткарып келет.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57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y-KG" sz="3600" dirty="0" smtClean="0">
                <a:latin typeface="Times New Roman" panose="02020603050405020304" pitchFamily="18" charset="0"/>
                <a:cs typeface="Times New Roman" panose="02020603050405020304" pitchFamily="18" charset="0"/>
              </a:rPr>
              <a:t>Шаардык мэрияларында жергиликтүү </a:t>
            </a:r>
            <a:r>
              <a:rPr lang="ky-KG" sz="3600" dirty="0">
                <a:latin typeface="Times New Roman" panose="02020603050405020304" pitchFamily="18" charset="0"/>
                <a:cs typeface="Times New Roman" panose="02020603050405020304" pitchFamily="18" charset="0"/>
              </a:rPr>
              <a:t>бюджет каражаттарын </a:t>
            </a:r>
            <a:r>
              <a:rPr lang="ky-KG" sz="3600" dirty="0" smtClean="0">
                <a:latin typeface="Times New Roman" panose="02020603050405020304" pitchFamily="18" charset="0"/>
                <a:cs typeface="Times New Roman" panose="02020603050405020304" pitchFamily="18" charset="0"/>
              </a:rPr>
              <a:t>каржылоо боюнча</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09600" y="1417639"/>
            <a:ext cx="10972800" cy="4708526"/>
          </a:xfrm>
        </p:spPr>
        <p:txBody>
          <a:bodyPr/>
          <a:lstStyle/>
          <a:p>
            <a:pPr algn="just"/>
            <a:r>
              <a:rPr lang="ky-KG" dirty="0">
                <a:latin typeface="Times New Roman" panose="02020603050405020304" pitchFamily="18" charset="0"/>
                <a:cs typeface="Times New Roman" panose="02020603050405020304" pitchFamily="18" charset="0"/>
              </a:rPr>
              <a:t>Мамлекеттик мекемелер жана ишканаларды каржылоо боюнча </a:t>
            </a:r>
            <a:r>
              <a:rPr lang="ky-KG" b="1" dirty="0">
                <a:latin typeface="Times New Roman" panose="02020603050405020304" pitchFamily="18" charset="0"/>
                <a:cs typeface="Times New Roman" panose="02020603050405020304" pitchFamily="18" charset="0"/>
              </a:rPr>
              <a:t>шаарлардын мэрлерине күч келүүдө.</a:t>
            </a:r>
            <a:r>
              <a:rPr lang="ky-KG" dirty="0">
                <a:latin typeface="Times New Roman" panose="02020603050405020304" pitchFamily="18" charset="0"/>
                <a:cs typeface="Times New Roman" panose="02020603050405020304" pitchFamily="18" charset="0"/>
              </a:rPr>
              <a:t> </a:t>
            </a:r>
            <a:r>
              <a:rPr lang="ky-KG" b="1" dirty="0">
                <a:latin typeface="Times New Roman" panose="02020603050405020304" pitchFamily="18" charset="0"/>
                <a:cs typeface="Times New Roman" panose="02020603050405020304" pitchFamily="18" charset="0"/>
              </a:rPr>
              <a:t>Шаарлардын мэрияларынын жергиликтүү бюджеттинен чыгаша орточо эсеп менен алганда мамлекеттик ыйгарым укуктарды аткарууда жергиликтүү бюджеттен 31 % - 54 % чейин каражат кетет.</a:t>
            </a:r>
            <a:r>
              <a:rPr lang="ky-KG" b="1" i="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75978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lgn="just">
              <a:buNone/>
            </a:pPr>
            <a:r>
              <a:rPr lang="ky-KG" dirty="0">
                <a:latin typeface="Times New Roman" panose="02020603050405020304" pitchFamily="18" charset="0"/>
                <a:cs typeface="Times New Roman" panose="02020603050405020304" pitchFamily="18" charset="0"/>
              </a:rPr>
              <a:t>Жергиликтүү бюджеттен кеткен каражаттар төмөнкүлөргө багытталат:</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 аскердик-эсеп столунун инспекторлорунун акы төлөө фондуга, аскерге милдетүүлөрдүн жана ага чакырылуучулардын баштапкы эсебин жүргүзүү, аларды аскер эсебине алуу жана аскер эсебинен чыгарууга;</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 мамлекеттик салык инспекторлорунун акы төлөө фондуга;</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 шаардык аппараттын түзүмдөрүнүн бөлүкчөлөрүнө ыйгарымдуу мамлекеттик органдардын билим берүү чөйрөсүндө, социалдык өнүктүрүү, маданият, спорттун акы төлөө фондуга;</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 мамлекеттик  органдарынын балансында турган мектепке чейинки билим берүү мекемелерин, музейлерди, китепканаларды, маданият үйлөрүн кармоого ошондой эле  иш сапарларына жана транспорттук чыгымдарга;</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 шаардык мамлекеттик мекемелердин өткөрүп жаткан спорттук жана маданий иш-чараларга.</a:t>
            </a:r>
            <a:endParaRPr lang="ru-RU" dirty="0">
              <a:latin typeface="Times New Roman" panose="02020603050405020304" pitchFamily="18" charset="0"/>
              <a:cs typeface="Times New Roman" panose="02020603050405020304" pitchFamily="18" charset="0"/>
            </a:endParaRPr>
          </a:p>
          <a:p>
            <a:endParaRPr lang="ru-RU" dirty="0"/>
          </a:p>
        </p:txBody>
      </p:sp>
      <p:sp>
        <p:nvSpPr>
          <p:cNvPr id="4" name="Прямоугольник 3"/>
          <p:cNvSpPr/>
          <p:nvPr/>
        </p:nvSpPr>
        <p:spPr>
          <a:xfrm>
            <a:off x="1292772" y="367863"/>
            <a:ext cx="10289628" cy="369332"/>
          </a:xfrm>
          <a:prstGeom prst="rect">
            <a:avLst/>
          </a:prstGeom>
        </p:spPr>
        <p:txBody>
          <a:bodyPr wrap="square">
            <a:spAutoFit/>
          </a:bodyPr>
          <a:lstStyle/>
          <a:p>
            <a:pPr algn="ctr"/>
            <a:r>
              <a:rPr lang="ky-KG" b="1" dirty="0">
                <a:latin typeface="Times New Roman" panose="02020603050405020304" pitchFamily="18" charset="0"/>
                <a:cs typeface="Times New Roman" panose="02020603050405020304" pitchFamily="18" charset="0"/>
              </a:rPr>
              <a:t>Шаардык мэрияларында жергиликтүү бюджет каражаттарын каржылоо боюнча</a:t>
            </a:r>
            <a:endParaRPr lang="ru-RU" b="1" dirty="0"/>
          </a:p>
        </p:txBody>
      </p:sp>
    </p:spTree>
    <p:extLst>
      <p:ext uri="{BB962C8B-B14F-4D97-AF65-F5344CB8AC3E}">
        <p14:creationId xmlns:p14="http://schemas.microsoft.com/office/powerpoint/2010/main" val="2587465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ky-KG" sz="2800" dirty="0">
                <a:latin typeface="Times New Roman" panose="02020603050405020304" pitchFamily="18" charset="0"/>
                <a:cs typeface="Times New Roman" panose="02020603050405020304" pitchFamily="18" charset="0"/>
              </a:rPr>
              <a:t>Методикалык колдонмо Кыргыз Республикасынын Президентинин 2018-жылдын 10-январындагы “2018-жылды Региондорду өнүктүрүү жылы деп жарыялоо жөнүндө” Жарлыгын, </a:t>
            </a:r>
            <a:r>
              <a:rPr lang="ky-KG" sz="2800" dirty="0" smtClean="0">
                <a:latin typeface="Times New Roman" panose="02020603050405020304" pitchFamily="18" charset="0"/>
                <a:cs typeface="Times New Roman" panose="02020603050405020304" pitchFamily="18" charset="0"/>
              </a:rPr>
              <a:t>КР </a:t>
            </a:r>
            <a:r>
              <a:rPr lang="ky-KG" sz="2800" dirty="0">
                <a:latin typeface="Times New Roman" panose="02020603050405020304" pitchFamily="18" charset="0"/>
                <a:cs typeface="Times New Roman" panose="02020603050405020304" pitchFamily="18" charset="0"/>
              </a:rPr>
              <a:t>Өкмөтүнүн 2017-жылдын 31-мартындагы №194 токтому менен бекитилген 2018-2022-жылдардын мезгилине Кыргыз Республикасынын региондук саясат концепциясын </a:t>
            </a:r>
            <a:r>
              <a:rPr lang="ky-KG" sz="2800" dirty="0" smtClean="0">
                <a:latin typeface="Times New Roman" panose="02020603050405020304" pitchFamily="18" charset="0"/>
                <a:cs typeface="Times New Roman" panose="02020603050405020304" pitchFamily="18" charset="0"/>
              </a:rPr>
              <a:t>ишке ашыруу ирээтинде иштелип чыкты.</a:t>
            </a:r>
          </a:p>
          <a:p>
            <a:pPr algn="just"/>
            <a:r>
              <a:rPr lang="ky-KG" sz="2800" dirty="0">
                <a:latin typeface="Times New Roman" panose="02020603050405020304" pitchFamily="18" charset="0"/>
                <a:cs typeface="Times New Roman" panose="02020603050405020304" pitchFamily="18" charset="0"/>
              </a:rPr>
              <a:t>Шаарды/ айыл аймагын социалдык-экономикалык өнүктүрүүнүн программасын иштеп чыгуу боюнча методикалык колдонмо келечектүү пландоонун инструменти болуп саналат. </a:t>
            </a:r>
          </a:p>
          <a:p>
            <a:endParaRPr lang="ru-RU" sz="2400" dirty="0"/>
          </a:p>
        </p:txBody>
      </p:sp>
    </p:spTree>
    <p:extLst>
      <p:ext uri="{BB962C8B-B14F-4D97-AF65-F5344CB8AC3E}">
        <p14:creationId xmlns:p14="http://schemas.microsoft.com/office/powerpoint/2010/main" val="19025353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3600" b="1" dirty="0">
                <a:latin typeface="Times New Roman" panose="02020603050405020304" pitchFamily="18" charset="0"/>
                <a:cs typeface="Times New Roman" panose="02020603050405020304" pitchFamily="18" charset="0"/>
              </a:rPr>
              <a:t>Балыкчы шаарынын мэриясынын </a:t>
            </a:r>
            <a:r>
              <a:rPr lang="ky-KG" sz="3600" b="1" dirty="0" smtClean="0">
                <a:latin typeface="Times New Roman" panose="02020603050405020304" pitchFamily="18" charset="0"/>
                <a:cs typeface="Times New Roman" panose="02020603050405020304" pitchFamily="18" charset="0"/>
              </a:rPr>
              <a:t>мисалында</a:t>
            </a:r>
            <a:endParaRPr lang="ru-RU" dirty="0"/>
          </a:p>
        </p:txBody>
      </p:sp>
      <p:sp>
        <p:nvSpPr>
          <p:cNvPr id="3" name="Объект 2"/>
          <p:cNvSpPr>
            <a:spLocks noGrp="1"/>
          </p:cNvSpPr>
          <p:nvPr>
            <p:ph idx="1"/>
          </p:nvPr>
        </p:nvSpPr>
        <p:spPr/>
        <p:txBody>
          <a:bodyPr>
            <a:normAutofit fontScale="62500" lnSpcReduction="20000"/>
          </a:bodyPr>
          <a:lstStyle/>
          <a:p>
            <a:pPr marL="0" indent="0" algn="just">
              <a:buNone/>
            </a:pPr>
            <a:r>
              <a:rPr lang="ky-KG" dirty="0">
                <a:latin typeface="Times New Roman" panose="02020603050405020304" pitchFamily="18" charset="0"/>
                <a:cs typeface="Times New Roman" panose="02020603050405020304" pitchFamily="18" charset="0"/>
              </a:rPr>
              <a:t>Балыкчы шаарынын мэриясынын бардык жергиликтүү бюджетинин 31,2 %ы шаардык аппараттын түзүмдөрүнүн бөлүкчөлөрүнө билим берүү тармагына, маданият, спорт, социалдык өнүктүрүү жана мамлекеттик мекеме жана ишканаларды кармоо боюнча кызматтарга анын ичинен:</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билим берүү чөйрөсүндөгү аппарат кызматкерлери үчүн телефон байланыш  кызматтарына төлөмдөр;</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мектепке чейинки билим берүү мекемелери үчүн күйүүчү- майлоочу майларды алууга;</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мектепке чейинки билим берүү мекемелеринин балдары үчүн азык-түлүк тамак-аштарды жана медикаменттерди алууга;</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мектепке чейинки билим берүү мекемелериин балдары үчүн шейшептерди алууга;</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мамлекеттик спорт мектептерде спорттук иш-чараларды өткөрүүгө төлөмдөр;</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тиричилик таштандыларды чыгаруу боюнча мамлекеттик кызматтарга төлөмдөр;</a:t>
            </a:r>
            <a:endParaRPr lang="ru-RU" dirty="0">
              <a:latin typeface="Times New Roman" panose="02020603050405020304" pitchFamily="18" charset="0"/>
              <a:cs typeface="Times New Roman" panose="02020603050405020304" pitchFamily="18" charset="0"/>
            </a:endParaRPr>
          </a:p>
          <a:p>
            <a:pPr marL="0" indent="0" algn="just">
              <a:buNone/>
            </a:pPr>
            <a:r>
              <a:rPr lang="ky-KG" dirty="0">
                <a:latin typeface="Times New Roman" panose="02020603050405020304" pitchFamily="18" charset="0"/>
                <a:cs typeface="Times New Roman" panose="02020603050405020304" pitchFamily="18" charset="0"/>
              </a:rPr>
              <a:t>Агенттикте аталган маселелерди талкуулоо максатында тиешелүү мамлекеттик органдар менен жолугушуулар өткөрүлдү жана мониторинг жүргүзүлдү. Аталган көйгөйлөрдү чечүү республикалык бюджетти каржылоого байланыштуу болгондуктан бул маселелер азыркыга чейин ачык бойдон калууда.</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283118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800" b="1" dirty="0" smtClean="0">
                <a:latin typeface="Times New Roman" panose="02020603050405020304" pitchFamily="18" charset="0"/>
                <a:cs typeface="Times New Roman" panose="02020603050405020304" pitchFamily="18" charset="0"/>
              </a:rPr>
              <a:t>Иш </a:t>
            </a:r>
            <a:r>
              <a:rPr lang="ky-KG" sz="2800" b="1" dirty="0">
                <a:latin typeface="Times New Roman" panose="02020603050405020304" pitchFamily="18" charset="0"/>
                <a:cs typeface="Times New Roman" panose="02020603050405020304" pitchFamily="18" charset="0"/>
              </a:rPr>
              <a:t>жүзүндө өткөрүлүп </a:t>
            </a:r>
            <a:r>
              <a:rPr lang="ky-KG" sz="2800" b="1" dirty="0" smtClean="0">
                <a:latin typeface="Times New Roman" panose="02020603050405020304" pitchFamily="18" charset="0"/>
                <a:cs typeface="Times New Roman" panose="02020603050405020304" pitchFamily="18" charset="0"/>
              </a:rPr>
              <a:t>берилген айрым </a:t>
            </a:r>
            <a:r>
              <a:rPr lang="ky-KG" sz="2800" b="1" dirty="0">
                <a:latin typeface="Times New Roman" panose="02020603050405020304" pitchFamily="18" charset="0"/>
                <a:cs typeface="Times New Roman" panose="02020603050405020304" pitchFamily="18" charset="0"/>
              </a:rPr>
              <a:t>ыйгарым </a:t>
            </a:r>
            <a:r>
              <a:rPr lang="ky-KG" sz="2800" b="1" dirty="0" smtClean="0">
                <a:latin typeface="Times New Roman" panose="02020603050405020304" pitchFamily="18" charset="0"/>
                <a:cs typeface="Times New Roman" panose="02020603050405020304" pitchFamily="18" charset="0"/>
              </a:rPr>
              <a:t>укуктар</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Autofit/>
          </a:bodyPr>
          <a:lstStyle/>
          <a:p>
            <a:pPr marL="0" indent="0" algn="just">
              <a:buNone/>
            </a:pPr>
            <a:r>
              <a:rPr lang="ky-KG" sz="1800" b="1" dirty="0" smtClean="0">
                <a:latin typeface="Times New Roman" panose="02020603050405020304" pitchFamily="18" charset="0"/>
                <a:cs typeface="Times New Roman" panose="02020603050405020304" pitchFamily="18" charset="0"/>
              </a:rPr>
              <a:t>КР Улуттук </a:t>
            </a:r>
            <a:r>
              <a:rPr lang="ky-KG" sz="1800" b="1" dirty="0">
                <a:latin typeface="Times New Roman" panose="02020603050405020304" pitchFamily="18" charset="0"/>
                <a:cs typeface="Times New Roman" panose="02020603050405020304" pitchFamily="18" charset="0"/>
              </a:rPr>
              <a:t>статистика комитети </a:t>
            </a:r>
            <a:r>
              <a:rPr lang="ky-KG" sz="1800" dirty="0" smtClean="0">
                <a:latin typeface="Times New Roman" panose="02020603050405020304" pitchFamily="18" charset="0"/>
                <a:cs typeface="Times New Roman" panose="02020603050405020304" pitchFamily="18" charset="0"/>
              </a:rPr>
              <a:t>статистикалык </a:t>
            </a:r>
            <a:r>
              <a:rPr lang="ky-KG" sz="1800" dirty="0">
                <a:latin typeface="Times New Roman" panose="02020603050405020304" pitchFamily="18" charset="0"/>
                <a:cs typeface="Times New Roman" panose="02020603050405020304" pitchFamily="18" charset="0"/>
              </a:rPr>
              <a:t>маалыматтарды жыйноо боюнча 8 түрү </a:t>
            </a:r>
            <a:r>
              <a:rPr lang="ky-KG" sz="1800" dirty="0" smtClean="0">
                <a:latin typeface="Times New Roman" panose="02020603050405020304" pitchFamily="18" charset="0"/>
                <a:cs typeface="Times New Roman" panose="02020603050405020304" pitchFamily="18" charset="0"/>
              </a:rPr>
              <a:t>боюнча 2016-жылдын </a:t>
            </a:r>
            <a:r>
              <a:rPr lang="ky-KG" sz="1800" dirty="0">
                <a:latin typeface="Times New Roman" panose="02020603050405020304" pitchFamily="18" charset="0"/>
                <a:cs typeface="Times New Roman" panose="02020603050405020304" pitchFamily="18" charset="0"/>
              </a:rPr>
              <a:t>августунда </a:t>
            </a:r>
            <a:r>
              <a:rPr lang="ky-KG" sz="1800" dirty="0" smtClean="0">
                <a:latin typeface="Times New Roman" panose="02020603050405020304" pitchFamily="18" charset="0"/>
                <a:cs typeface="Times New Roman" panose="02020603050405020304" pitchFamily="18" charset="0"/>
              </a:rPr>
              <a:t>мамлекеттик </a:t>
            </a:r>
            <a:r>
              <a:rPr lang="ky-KG" sz="1800" dirty="0">
                <a:latin typeface="Times New Roman" panose="02020603050405020304" pitchFamily="18" charset="0"/>
                <a:cs typeface="Times New Roman" panose="02020603050405020304" pitchFamily="18" charset="0"/>
              </a:rPr>
              <a:t>ыйгарым укуктарды берүүдө </a:t>
            </a:r>
            <a:r>
              <a:rPr lang="ky-KG" sz="1800" dirty="0" smtClean="0">
                <a:latin typeface="Times New Roman" panose="02020603050405020304" pitchFamily="18" charset="0"/>
                <a:cs typeface="Times New Roman" panose="02020603050405020304" pitchFamily="18" charset="0"/>
              </a:rPr>
              <a:t>жергиликтүү </a:t>
            </a:r>
            <a:r>
              <a:rPr lang="ky-KG" sz="1800" dirty="0">
                <a:latin typeface="Times New Roman" panose="02020603050405020304" pitchFamily="18" charset="0"/>
                <a:cs typeface="Times New Roman" panose="02020603050405020304" pitchFamily="18" charset="0"/>
              </a:rPr>
              <a:t>өз алдынча башкаруу органдары менен келишим түзүлгөн. </a:t>
            </a:r>
            <a:endParaRPr lang="ru-RU" sz="1800" dirty="0">
              <a:latin typeface="Times New Roman" panose="02020603050405020304" pitchFamily="18" charset="0"/>
              <a:cs typeface="Times New Roman" panose="02020603050405020304" pitchFamily="18" charset="0"/>
            </a:endParaRPr>
          </a:p>
          <a:p>
            <a:pPr algn="just"/>
            <a:r>
              <a:rPr lang="ky-KG" sz="1800" dirty="0">
                <a:latin typeface="Times New Roman" panose="02020603050405020304" pitchFamily="18" charset="0"/>
                <a:cs typeface="Times New Roman" panose="02020603050405020304" pitchFamily="18" charset="0"/>
              </a:rPr>
              <a:t>2018-жылдын 1-июнуна карата абалы боюнча  Келишимге ылайык Улутстатком менен 475  жергиликтүү өз алдынча башкаруунун аткаруу органдарынын ортосунда түзүлгөн жана жергиликтүү өз алдынча башкаруу органдарынын өкүлдөрү бекитилген. 9 жергиликтүү өз алдынча башкаруу органдары келишим түзүшкөн эмес ( шаарлар Каракол, Балыкчы, Каракөл, Таш-Көмүр, Нарын, Талас, Токмок, Кара-Балта, Бишкек жана Беловодск айыл өкмөтү), ошондой эле шаарлардын деңгээлинде мамлекеттик ыйгарым укуктарды берүү маалыматтары Улутстаткомдун территориялык органдары  тарабынан ишке ашырылууда. </a:t>
            </a:r>
            <a:endParaRPr lang="ky-KG" sz="1800" dirty="0" smtClean="0">
              <a:latin typeface="Times New Roman" panose="02020603050405020304" pitchFamily="18" charset="0"/>
              <a:cs typeface="Times New Roman" panose="02020603050405020304" pitchFamily="18" charset="0"/>
            </a:endParaRPr>
          </a:p>
          <a:p>
            <a:pPr algn="just"/>
            <a:r>
              <a:rPr lang="ky-KG" sz="1800" dirty="0" smtClean="0">
                <a:latin typeface="Times New Roman" panose="02020603050405020304" pitchFamily="18" charset="0"/>
                <a:cs typeface="Times New Roman" panose="02020603050405020304" pitchFamily="18" charset="0"/>
              </a:rPr>
              <a:t>Кыргыз </a:t>
            </a:r>
            <a:r>
              <a:rPr lang="ky-KG" sz="1800" dirty="0">
                <a:latin typeface="Times New Roman" panose="02020603050405020304" pitchFamily="18" charset="0"/>
                <a:cs typeface="Times New Roman" panose="02020603050405020304" pitchFamily="18" charset="0"/>
              </a:rPr>
              <a:t>Республикасынын “Кыргыз Республикасынын республикалык бюджети жөнүндө 2018-жылга карата жана 2019-2020-жылдарга карата болжолдоолор ” мыйзамдарына ылайык мамлекеттик ыйгарым укуктарды берүүдө статистикалык маалыматтарды жыйноо боюнча 2018- жыл үчүн 136,0 млн.сом каралган, анын ичинен бүгүнкү күндө </a:t>
            </a:r>
            <a:r>
              <a:rPr lang="ky-KG" sz="1800" b="1" dirty="0">
                <a:latin typeface="Times New Roman" panose="02020603050405020304" pitchFamily="18" charset="0"/>
                <a:cs typeface="Times New Roman" panose="02020603050405020304" pitchFamily="18" charset="0"/>
              </a:rPr>
              <a:t>48,4 млн. сом каржыланган</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0091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2086"/>
            <a:ext cx="10972800" cy="1143000"/>
          </a:xfrm>
        </p:spPr>
        <p:txBody>
          <a:bodyPr>
            <a:noAutofit/>
          </a:bodyPr>
          <a:lstStyle/>
          <a:p>
            <a:r>
              <a:rPr lang="ky-KG" sz="2400" b="1" dirty="0">
                <a:latin typeface="Times New Roman" panose="02020603050405020304" pitchFamily="18" charset="0"/>
                <a:cs typeface="Times New Roman" panose="02020603050405020304" pitchFamily="18" charset="0"/>
              </a:rPr>
              <a:t>Кыргыз Республикасынын Өкмөтүнө караштуу Мамлекеттик салык кызматы</a:t>
            </a:r>
            <a:r>
              <a:rPr lang="ru-RU" sz="2400" i="1" dirty="0">
                <a:latin typeface="Times New Roman" panose="02020603050405020304" pitchFamily="18" charset="0"/>
                <a:cs typeface="Times New Roman" panose="02020603050405020304" pitchFamily="18" charset="0"/>
              </a:rPr>
              <a:t/>
            </a:r>
            <a:br>
              <a:rPr lang="ru-RU" sz="2400" i="1"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r>
              <a:rPr lang="ky-KG" dirty="0"/>
              <a:t>Салык маселелери </a:t>
            </a:r>
            <a:r>
              <a:rPr lang="ky-KG" b="1" dirty="0" smtClean="0"/>
              <a:t>салыктарды </a:t>
            </a:r>
            <a:r>
              <a:rPr lang="ky-KG" b="1" dirty="0"/>
              <a:t>жыйноо, ошондой эле салык укуктук мамилелер чөйрөсүндө ыйгарым укуктарга ылайык Кыргыз Республикасынын салык мыйзамдары менен тиешелүү мамлекеттик ыйгарым укуктары жергиликтүү өз алдынча башкаруу органдарына берилиши мүмкүн.</a:t>
            </a:r>
            <a:endParaRPr lang="ru-RU" i="1" dirty="0"/>
          </a:p>
          <a:p>
            <a:r>
              <a:rPr lang="ky-KG" i="1" dirty="0" smtClean="0"/>
              <a:t>Бирок азыркы учурда бул милдеттер </a:t>
            </a:r>
            <a:r>
              <a:rPr lang="ky-KG" i="1" dirty="0"/>
              <a:t>жергиликтүү өз алдынча башкаруу органдары тарабынан  мыйзамга ылайык </a:t>
            </a:r>
            <a:r>
              <a:rPr lang="ky-KG" i="1" dirty="0" smtClean="0"/>
              <a:t>өткөрүлүп берилбесе </a:t>
            </a:r>
            <a:r>
              <a:rPr lang="ky-KG" i="1" dirty="0"/>
              <a:t>деле аткарылат.</a:t>
            </a:r>
            <a:endParaRPr lang="ru-RU" dirty="0"/>
          </a:p>
        </p:txBody>
      </p:sp>
    </p:spTree>
    <p:extLst>
      <p:ext uri="{BB962C8B-B14F-4D97-AF65-F5344CB8AC3E}">
        <p14:creationId xmlns:p14="http://schemas.microsoft.com/office/powerpoint/2010/main" val="1006403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400" b="1" dirty="0">
                <a:latin typeface="Times New Roman" panose="02020603050405020304" pitchFamily="18" charset="0"/>
                <a:cs typeface="Times New Roman" panose="02020603050405020304" pitchFamily="18" charset="0"/>
              </a:rPr>
              <a:t>Кыргыз Республикасынын Коргоо иштери боюнча мамлекеттик комитети</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algn="just"/>
            <a:r>
              <a:rPr lang="ky-KG" dirty="0">
                <a:latin typeface="Times New Roman" panose="02020603050405020304" pitchFamily="18" charset="0"/>
                <a:cs typeface="Times New Roman" panose="02020603050405020304" pitchFamily="18" charset="0"/>
              </a:rPr>
              <a:t>Азыркы кезде шаарлардын мэрияларынын деңгээлинде, аскердик- эсеп столунун инспекторлору мамлекеттик кызматкерлер боюнча калууда, мамлекеттик органдардын жетекчилери ылайыгына жараша  дайындайт жана мамлекеттик ыйгарымды аткарышат бирок, аларды каржылоо жергиликтүү бюджеттин каражатынын эсебинен болот.</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Айыл өкмөттөрүнүн деңгээлинде, аскердик-эсеп столунун инспекторлору муниципалдык кызматкерлер болушат. Аларды айыл өкмөтүнун башчысы дайындайт жана алардын эмгек акысын төлөө жергиликтүү бюджеттин эсебинен болот бирок, алар мамлекеттик ыйгарым укуктарды аткарышат</a:t>
            </a:r>
            <a:r>
              <a:rPr lang="ky-KG"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86869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200" b="1" dirty="0">
                <a:latin typeface="Times New Roman" panose="02020603050405020304" pitchFamily="18" charset="0"/>
                <a:cs typeface="Times New Roman" panose="02020603050405020304" pitchFamily="18" charset="0"/>
              </a:rPr>
              <a:t>Кыргыз Республикасынын Өкмөтүнө караштуу </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ky-KG" sz="2200" b="1" dirty="0">
                <a:latin typeface="Times New Roman" panose="02020603050405020304" pitchFamily="18" charset="0"/>
                <a:cs typeface="Times New Roman" panose="02020603050405020304" pitchFamily="18" charset="0"/>
              </a:rPr>
              <a:t>Ветеринардык жана фитосанитардык коопсуздук боюнча мамлекеттик </a:t>
            </a:r>
            <a:r>
              <a:rPr lang="ky-KG" sz="2200" b="1" dirty="0" smtClean="0">
                <a:latin typeface="Times New Roman" panose="02020603050405020304" pitchFamily="18" charset="0"/>
                <a:cs typeface="Times New Roman" panose="02020603050405020304" pitchFamily="18" charset="0"/>
              </a:rPr>
              <a:t>инспекция</a:t>
            </a:r>
            <a:endParaRPr lang="ru-RU" dirty="0"/>
          </a:p>
        </p:txBody>
      </p:sp>
      <p:sp>
        <p:nvSpPr>
          <p:cNvPr id="3" name="Объект 2"/>
          <p:cNvSpPr>
            <a:spLocks noGrp="1"/>
          </p:cNvSpPr>
          <p:nvPr>
            <p:ph idx="1"/>
          </p:nvPr>
        </p:nvSpPr>
        <p:spPr/>
        <p:txBody>
          <a:bodyPr>
            <a:normAutofit fontScale="70000" lnSpcReduction="20000"/>
          </a:bodyPr>
          <a:lstStyle/>
          <a:p>
            <a:pPr marL="0" indent="0" algn="just">
              <a:buNone/>
            </a:pPr>
            <a:r>
              <a:rPr lang="ky-KG" sz="3400" dirty="0">
                <a:latin typeface="Times New Roman" panose="02020603050405020304" pitchFamily="18" charset="0"/>
                <a:cs typeface="Times New Roman" panose="02020603050405020304" pitchFamily="18" charset="0"/>
              </a:rPr>
              <a:t>Жергиликтүү өз алдынча башкаруунун аткаруу органдарынын кээ бири ошондой эле ветеринария чөйрөсүндө иш-чараларды ишке ашырат. </a:t>
            </a:r>
            <a:endParaRPr lang="ru-RU" sz="3400" dirty="0">
              <a:latin typeface="Times New Roman" panose="02020603050405020304" pitchFamily="18" charset="0"/>
              <a:cs typeface="Times New Roman" panose="02020603050405020304" pitchFamily="18" charset="0"/>
            </a:endParaRPr>
          </a:p>
          <a:p>
            <a:pPr algn="just"/>
            <a:r>
              <a:rPr lang="ky-KG" sz="3400" dirty="0">
                <a:latin typeface="Times New Roman" panose="02020603050405020304" pitchFamily="18" charset="0"/>
                <a:cs typeface="Times New Roman" panose="02020603050405020304" pitchFamily="18" charset="0"/>
              </a:rPr>
              <a:t>Кыргыз Республикасынын “Малдарды идентификациялоо тууралуу”Мыйзамдын 10-беренесине ылайык малдарды идентификациялоодо жана чарбаларды каттоодо  жергиликтүү өз алдынча башкаруу органдарына мамлекеттик ыйгарым укуктар берилген. </a:t>
            </a:r>
            <a:endParaRPr lang="ru-RU" sz="3400" dirty="0">
              <a:latin typeface="Times New Roman" panose="02020603050405020304" pitchFamily="18" charset="0"/>
              <a:cs typeface="Times New Roman" panose="02020603050405020304" pitchFamily="18" charset="0"/>
            </a:endParaRPr>
          </a:p>
          <a:p>
            <a:pPr algn="just"/>
            <a:r>
              <a:rPr lang="ky-KG" sz="3400" dirty="0">
                <a:latin typeface="Times New Roman" panose="02020603050405020304" pitchFamily="18" charset="0"/>
                <a:cs typeface="Times New Roman" panose="02020603050405020304" pitchFamily="18" charset="0"/>
              </a:rPr>
              <a:t>Ошондой эле Кыргыз Республикасынын “Ветеринария жөнүндө” Мыйзамына ылайык жергиликтүү өз алдынча башкаруу органдарына мамлекеттик ыйгарым укуктар берилиши ветеринардык-санитардык жана эпизоотикалык абалга каршы иш-чараларга талаптардын аткарылышын камсыздайт.</a:t>
            </a:r>
            <a:endParaRPr lang="ru-RU" sz="3400" dirty="0">
              <a:latin typeface="Times New Roman" panose="02020603050405020304" pitchFamily="18" charset="0"/>
              <a:cs typeface="Times New Roman" panose="02020603050405020304" pitchFamily="18" charset="0"/>
            </a:endParaRPr>
          </a:p>
          <a:p>
            <a:pPr algn="just"/>
            <a:r>
              <a:rPr lang="ky-KG" sz="3400" dirty="0">
                <a:latin typeface="Times New Roman" panose="02020603050405020304" pitchFamily="18" charset="0"/>
                <a:cs typeface="Times New Roman" panose="02020603050405020304" pitchFamily="18" charset="0"/>
              </a:rPr>
              <a:t>Мамлекеттик инспекциянын маалыматына ылайык</a:t>
            </a:r>
            <a:r>
              <a:rPr lang="ky-KG" sz="3400" b="1" dirty="0">
                <a:latin typeface="Times New Roman" panose="02020603050405020304" pitchFamily="18" charset="0"/>
                <a:cs typeface="Times New Roman" panose="02020603050405020304" pitchFamily="18" charset="0"/>
              </a:rPr>
              <a:t> </a:t>
            </a:r>
            <a:r>
              <a:rPr lang="ky-KG" sz="3400" dirty="0">
                <a:latin typeface="Times New Roman" panose="02020603050405020304" pitchFamily="18" charset="0"/>
                <a:cs typeface="Times New Roman" panose="02020603050405020304" pitchFamily="18" charset="0"/>
              </a:rPr>
              <a:t>азыркы убакта жергиликтүү өз алдынча башкаруу органдарына ыйгарым укуктарды берүү жөнүндө маселени малдарды иликтөө жана идентификациялоо тутумуна маалыматтар базасына (ТИИМ) киргизүү боюнча маселе турат.</a:t>
            </a:r>
            <a:endParaRPr lang="ru-RU" sz="3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0860521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sz="3100" b="1" dirty="0">
                <a:latin typeface="Times New Roman" panose="02020603050405020304" pitchFamily="18" charset="0"/>
                <a:cs typeface="Times New Roman" panose="02020603050405020304" pitchFamily="18" charset="0"/>
              </a:rPr>
              <a:t>Кыргыз Республикасынын айыл чарба, </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y-KG" sz="3100" b="1" dirty="0">
                <a:latin typeface="Times New Roman" panose="02020603050405020304" pitchFamily="18" charset="0"/>
                <a:cs typeface="Times New Roman" panose="02020603050405020304" pitchFamily="18" charset="0"/>
              </a:rPr>
              <a:t>тамак-аш өнөр жайы жана мелиорация министрлиги</a:t>
            </a:r>
            <a:r>
              <a:rPr lang="ru-RU" dirty="0"/>
              <a:t/>
            </a:r>
            <a:br>
              <a:rPr lang="ru-RU" dirty="0"/>
            </a:br>
            <a:endParaRPr lang="ru-RU" dirty="0"/>
          </a:p>
        </p:txBody>
      </p:sp>
      <p:sp>
        <p:nvSpPr>
          <p:cNvPr id="3" name="Объект 2"/>
          <p:cNvSpPr>
            <a:spLocks noGrp="1"/>
          </p:cNvSpPr>
          <p:nvPr>
            <p:ph idx="1"/>
          </p:nvPr>
        </p:nvSpPr>
        <p:spPr/>
        <p:txBody>
          <a:bodyPr>
            <a:normAutofit fontScale="92500" lnSpcReduction="20000"/>
          </a:bodyPr>
          <a:lstStyle/>
          <a:p>
            <a:pPr algn="just"/>
            <a:r>
              <a:rPr lang="ky-KG" sz="3000" dirty="0" smtClean="0">
                <a:latin typeface="Times New Roman" panose="02020603050405020304" pitchFamily="18" charset="0"/>
                <a:cs typeface="Times New Roman" panose="02020603050405020304" pitchFamily="18" charset="0"/>
              </a:rPr>
              <a:t>Азыркы </a:t>
            </a:r>
            <a:r>
              <a:rPr lang="ky-KG" sz="3000" dirty="0">
                <a:latin typeface="Times New Roman" panose="02020603050405020304" pitchFamily="18" charset="0"/>
                <a:cs typeface="Times New Roman" panose="02020603050405020304" pitchFamily="18" charset="0"/>
              </a:rPr>
              <a:t>убакта жергиликтүү өз алдынча башкаруу </a:t>
            </a:r>
            <a:r>
              <a:rPr lang="ky-KG" sz="3000" dirty="0" smtClean="0">
                <a:latin typeface="Times New Roman" panose="02020603050405020304" pitchFamily="18" charset="0"/>
                <a:cs typeface="Times New Roman" panose="02020603050405020304" pitchFamily="18" charset="0"/>
              </a:rPr>
              <a:t>органдары мамлекеттик фонддун карамагында турган айыл </a:t>
            </a:r>
            <a:r>
              <a:rPr lang="ky-KG" sz="3000" dirty="0">
                <a:latin typeface="Times New Roman" panose="02020603050405020304" pitchFamily="18" charset="0"/>
                <a:cs typeface="Times New Roman" panose="02020603050405020304" pitchFamily="18" charset="0"/>
              </a:rPr>
              <a:t>чарба </a:t>
            </a:r>
            <a:r>
              <a:rPr lang="ky-KG" sz="3000" dirty="0" smtClean="0">
                <a:latin typeface="Times New Roman" panose="02020603050405020304" pitchFamily="18" charset="0"/>
                <a:cs typeface="Times New Roman" panose="02020603050405020304" pitchFamily="18" charset="0"/>
              </a:rPr>
              <a:t>жерлерин  башкарууда мамлекеттик милдеттерди </a:t>
            </a:r>
            <a:r>
              <a:rPr lang="ky-KG" sz="3000" dirty="0">
                <a:latin typeface="Times New Roman" panose="02020603050405020304" pitchFamily="18" charset="0"/>
                <a:cs typeface="Times New Roman" panose="02020603050405020304" pitchFamily="18" charset="0"/>
              </a:rPr>
              <a:t>аткарат</a:t>
            </a:r>
            <a:r>
              <a:rPr lang="ky-KG" sz="3000" dirty="0" smtClean="0">
                <a:latin typeface="Times New Roman" panose="02020603050405020304" pitchFamily="18" charset="0"/>
                <a:cs typeface="Times New Roman" panose="02020603050405020304" pitchFamily="18" charset="0"/>
              </a:rPr>
              <a:t>.</a:t>
            </a:r>
          </a:p>
          <a:p>
            <a:pPr algn="just"/>
            <a:r>
              <a:rPr lang="ky-KG" sz="3000" dirty="0" smtClean="0">
                <a:latin typeface="Times New Roman" panose="02020603050405020304" pitchFamily="18" charset="0"/>
                <a:cs typeface="Times New Roman" panose="02020603050405020304" pitchFamily="18" charset="0"/>
              </a:rPr>
              <a:t>Айыл чарба, тамак-аш өнөр жайы жана мелиорация министрлиги тарабынан мамлекеттик </a:t>
            </a:r>
            <a:r>
              <a:rPr lang="ky-KG" sz="3000" dirty="0">
                <a:latin typeface="Times New Roman" panose="02020603050405020304" pitchFamily="18" charset="0"/>
                <a:cs typeface="Times New Roman" panose="02020603050405020304" pitchFamily="18" charset="0"/>
              </a:rPr>
              <a:t>фонддун карамагында турган айыл чарба жерлерин</a:t>
            </a:r>
            <a:r>
              <a:rPr lang="ky-KG" sz="3000" dirty="0" smtClean="0">
                <a:latin typeface="Times New Roman" panose="02020603050405020304" pitchFamily="18" charset="0"/>
                <a:cs typeface="Times New Roman" panose="02020603050405020304" pitchFamily="18" charset="0"/>
              </a:rPr>
              <a:t> натыйжалуу пайдалануусун көзөмөлгө алышы керек</a:t>
            </a:r>
            <a:r>
              <a:rPr lang="ky-KG" sz="2800" dirty="0" smtClean="0">
                <a:latin typeface="Times New Roman" panose="02020603050405020304" pitchFamily="18" charset="0"/>
                <a:cs typeface="Times New Roman" panose="02020603050405020304" pitchFamily="18" charset="0"/>
              </a:rPr>
              <a:t>.</a:t>
            </a:r>
            <a:endParaRPr lang="ru-RU" sz="2800" dirty="0" smtClean="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Мамлекеттик </a:t>
            </a:r>
            <a:r>
              <a:rPr lang="ky-KG" dirty="0">
                <a:latin typeface="Times New Roman" panose="02020603050405020304" pitchFamily="18" charset="0"/>
                <a:cs typeface="Times New Roman" panose="02020603050405020304" pitchFamily="18" charset="0"/>
              </a:rPr>
              <a:t>ыйгарым укуктарды берүү маселелери Жер кодексинин 13- беренесине ылайык жана жергиликтүү өз алдынча башкаруу органдарына айрым </a:t>
            </a:r>
            <a:r>
              <a:rPr lang="ky-KG" b="1" dirty="0">
                <a:latin typeface="Times New Roman" panose="02020603050405020304" pitchFamily="18" charset="0"/>
                <a:cs typeface="Times New Roman" panose="02020603050405020304" pitchFamily="18" charset="0"/>
              </a:rPr>
              <a:t> </a:t>
            </a:r>
            <a:r>
              <a:rPr lang="ky-KG" dirty="0">
                <a:latin typeface="Times New Roman" panose="02020603050405020304" pitchFamily="18" charset="0"/>
                <a:cs typeface="Times New Roman" panose="02020603050405020304" pitchFamily="18" charset="0"/>
              </a:rPr>
              <a:t>мамлекеттик ыйгарым укуктарды берүүнүн тартиби жөнүндө мыйзам менен ишке ашырылат.</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383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400" b="1" dirty="0">
                <a:latin typeface="Times New Roman" panose="02020603050405020304" pitchFamily="18" charset="0"/>
                <a:cs typeface="Times New Roman" panose="02020603050405020304" pitchFamily="18" charset="0"/>
              </a:rPr>
              <a:t>Кыргыз Республикасынын эмгек жана социалдык өнүктүрүү министрлиги</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Autofit/>
          </a:bodyPr>
          <a:lstStyle/>
          <a:p>
            <a:pPr marL="0" indent="0" algn="just">
              <a:buNone/>
            </a:pPr>
            <a:r>
              <a:rPr lang="ky-KG" sz="2400" dirty="0" smtClean="0">
                <a:latin typeface="Times New Roman" panose="02020603050405020304" pitchFamily="18" charset="0"/>
                <a:cs typeface="Times New Roman" panose="02020603050405020304" pitchFamily="18" charset="0"/>
              </a:rPr>
              <a:t>КР “Жергиликтүү </a:t>
            </a:r>
            <a:r>
              <a:rPr lang="ky-KG" sz="2400" dirty="0">
                <a:latin typeface="Times New Roman" panose="02020603050405020304" pitchFamily="18" charset="0"/>
                <a:cs typeface="Times New Roman" panose="02020603050405020304" pitchFamily="18" charset="0"/>
              </a:rPr>
              <a:t>өз алдынча башкаруу жөнүндө” Мыйзамынын 20-беренесине ылайык министрлик жергиликтүү өз алдынча башкаруу органдарына төмөнкү ыйгарым укуктарды өткөрүп </a:t>
            </a:r>
            <a:r>
              <a:rPr lang="ky-KG" sz="2400" dirty="0" smtClean="0">
                <a:latin typeface="Times New Roman" panose="02020603050405020304" pitchFamily="18" charset="0"/>
                <a:cs typeface="Times New Roman" panose="02020603050405020304" pitchFamily="18" charset="0"/>
              </a:rPr>
              <a:t>бериши керек:</a:t>
            </a:r>
            <a:endParaRPr lang="ru-RU" sz="2400" dirty="0">
              <a:latin typeface="Times New Roman" panose="02020603050405020304" pitchFamily="18" charset="0"/>
              <a:cs typeface="Times New Roman" panose="02020603050405020304" pitchFamily="18" charset="0"/>
            </a:endParaRPr>
          </a:p>
          <a:p>
            <a:pPr algn="just"/>
            <a:r>
              <a:rPr lang="ky-KG" sz="2400" dirty="0" smtClean="0">
                <a:latin typeface="Times New Roman" panose="02020603050405020304" pitchFamily="18" charset="0"/>
                <a:cs typeface="Times New Roman" panose="02020603050405020304" pitchFamily="18" charset="0"/>
              </a:rPr>
              <a:t>калктын </a:t>
            </a:r>
            <a:r>
              <a:rPr lang="ky-KG" sz="2400" dirty="0">
                <a:latin typeface="Times New Roman" panose="02020603050405020304" pitchFamily="18" charset="0"/>
                <a:cs typeface="Times New Roman" panose="02020603050405020304" pitchFamily="18" charset="0"/>
              </a:rPr>
              <a:t>иш менен камсыз кылуу программаларын аткаруу жана иштеп чыгуу;</a:t>
            </a:r>
            <a:endParaRPr lang="ru-RU" sz="2400" dirty="0">
              <a:latin typeface="Times New Roman" panose="02020603050405020304" pitchFamily="18" charset="0"/>
              <a:cs typeface="Times New Roman" panose="02020603050405020304" pitchFamily="18" charset="0"/>
            </a:endParaRPr>
          </a:p>
          <a:p>
            <a:pPr algn="just"/>
            <a:r>
              <a:rPr lang="ky-KG" sz="2400" dirty="0" smtClean="0">
                <a:latin typeface="Times New Roman" panose="02020603050405020304" pitchFamily="18" charset="0"/>
                <a:cs typeface="Times New Roman" panose="02020603050405020304" pitchFamily="18" charset="0"/>
              </a:rPr>
              <a:t>даректүү </a:t>
            </a:r>
            <a:r>
              <a:rPr lang="ky-KG" sz="2400" dirty="0">
                <a:latin typeface="Times New Roman" panose="02020603050405020304" pitchFamily="18" charset="0"/>
                <a:cs typeface="Times New Roman" panose="02020603050405020304" pitchFamily="18" charset="0"/>
              </a:rPr>
              <a:t>социалдык коргоону уюштуруу максатында аз камсыздалган үй-бүлөлөрдү тактоо;</a:t>
            </a:r>
            <a:endParaRPr lang="ru-RU" sz="2400" dirty="0">
              <a:latin typeface="Times New Roman" panose="02020603050405020304" pitchFamily="18" charset="0"/>
              <a:cs typeface="Times New Roman" panose="02020603050405020304" pitchFamily="18" charset="0"/>
            </a:endParaRPr>
          </a:p>
          <a:p>
            <a:pPr algn="just"/>
            <a:r>
              <a:rPr lang="ky-KG" sz="2400" dirty="0" smtClean="0">
                <a:latin typeface="Times New Roman" panose="02020603050405020304" pitchFamily="18" charset="0"/>
                <a:cs typeface="Times New Roman" panose="02020603050405020304" pitchFamily="18" charset="0"/>
              </a:rPr>
              <a:t>Кыргыз </a:t>
            </a:r>
            <a:r>
              <a:rPr lang="ky-KG" sz="2400" dirty="0">
                <a:latin typeface="Times New Roman" panose="02020603050405020304" pitchFamily="18" charset="0"/>
                <a:cs typeface="Times New Roman" panose="02020603050405020304" pitchFamily="18" charset="0"/>
              </a:rPr>
              <a:t>Республикасынын Өкмөтү белгилеген тартипте айыл жеринде жашаган жакыр  үй-бүлөнүн  муктаждыктын баштапкы баскычын аныктоо,  ай сайын  жөлөк пул ала турган үй-бүлөлөрдү, көп балалууларды тактоо</a:t>
            </a:r>
            <a:r>
              <a:rPr lang="ky-KG" sz="2400" dirty="0" smtClean="0">
                <a:latin typeface="Times New Roman" panose="02020603050405020304" pitchFamily="18" charset="0"/>
                <a:cs typeface="Times New Roman" panose="02020603050405020304" pitchFamily="18" charset="0"/>
              </a:rPr>
              <a:t>.</a:t>
            </a:r>
          </a:p>
          <a:p>
            <a:pPr algn="just"/>
            <a:endParaRPr lang="ky-KG" sz="1600"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17110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000" b="1" dirty="0">
                <a:latin typeface="Times New Roman" panose="02020603050405020304" pitchFamily="18" charset="0"/>
                <a:cs typeface="Times New Roman" panose="02020603050405020304" pitchFamily="18" charset="0"/>
              </a:rPr>
              <a:t>Кыргыз Республикасынын эмгек жана социалдык өнүктүрүү министрлиги</a:t>
            </a:r>
            <a:endParaRPr lang="ru-RU" sz="2000" dirty="0"/>
          </a:p>
        </p:txBody>
      </p:sp>
      <p:sp>
        <p:nvSpPr>
          <p:cNvPr id="3" name="Объект 2"/>
          <p:cNvSpPr>
            <a:spLocks noGrp="1"/>
          </p:cNvSpPr>
          <p:nvPr>
            <p:ph idx="1"/>
          </p:nvPr>
        </p:nvSpPr>
        <p:spPr/>
        <p:txBody>
          <a:bodyPr>
            <a:normAutofit fontScale="70000" lnSpcReduction="20000"/>
          </a:bodyPr>
          <a:lstStyle/>
          <a:p>
            <a:pPr marL="0" indent="0" algn="just">
              <a:buNone/>
            </a:pPr>
            <a:r>
              <a:rPr lang="ky-KG" dirty="0" smtClean="0">
                <a:latin typeface="Times New Roman" panose="02020603050405020304" pitchFamily="18" charset="0"/>
                <a:cs typeface="Times New Roman" panose="02020603050405020304" pitchFamily="18" charset="0"/>
              </a:rPr>
              <a:t>Бирок, Министрлик </a:t>
            </a:r>
            <a:r>
              <a:rPr lang="ky-KG" dirty="0">
                <a:latin typeface="Times New Roman" panose="02020603050405020304" pitchFamily="18" charset="0"/>
                <a:cs typeface="Times New Roman" panose="02020603050405020304" pitchFamily="18" charset="0"/>
              </a:rPr>
              <a:t>мамлекеттик ыйгарым укуктарды өткөрүп берүүнүн мүмкүнчүлүгү жоктугун төмөнкү себептер боюнча белгилейт:</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жергиликтүү </a:t>
            </a:r>
            <a:r>
              <a:rPr lang="ky-KG" dirty="0">
                <a:latin typeface="Times New Roman" panose="02020603050405020304" pitchFamily="18" charset="0"/>
                <a:cs typeface="Times New Roman" panose="02020603050405020304" pitchFamily="18" charset="0"/>
              </a:rPr>
              <a:t>өз алдынча башкаруу органдарынын потенциалы жок эсе;</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жергиликтүү </a:t>
            </a:r>
            <a:r>
              <a:rPr lang="ky-KG" dirty="0">
                <a:latin typeface="Times New Roman" panose="02020603050405020304" pitchFamily="18" charset="0"/>
                <a:cs typeface="Times New Roman" panose="02020603050405020304" pitchFamily="18" charset="0"/>
              </a:rPr>
              <a:t>өз алдынча башкаруу органдарында социалдык жардам берүү үчүн электрондук форматта башкарууда корпоративдик маалыматтарды алууга жана киргизүүгө тутумга кирүү кыйынчылыгы бар;</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мамлекеттик </a:t>
            </a:r>
            <a:r>
              <a:rPr lang="ky-KG" dirty="0">
                <a:latin typeface="Times New Roman" panose="02020603050405020304" pitchFamily="18" charset="0"/>
                <a:cs typeface="Times New Roman" panose="02020603050405020304" pitchFamily="18" charset="0"/>
              </a:rPr>
              <a:t>укуктарды өткөрүп берүүдө трансферттердин көлөмүн эсептөөнүн усулун  өркүндөтүү керек;</a:t>
            </a:r>
            <a:endParaRPr lang="ru-RU" dirty="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эмгек </a:t>
            </a:r>
            <a:r>
              <a:rPr lang="ky-KG" dirty="0">
                <a:latin typeface="Times New Roman" panose="02020603050405020304" pitchFamily="18" charset="0"/>
                <a:cs typeface="Times New Roman" panose="02020603050405020304" pitchFamily="18" charset="0"/>
              </a:rPr>
              <a:t>ресурстарын кайра кароо керек;</a:t>
            </a:r>
            <a:endParaRPr lang="ru-RU" dirty="0">
              <a:latin typeface="Times New Roman" panose="02020603050405020304" pitchFamily="18" charset="0"/>
              <a:cs typeface="Times New Roman" panose="02020603050405020304" pitchFamily="18" charset="0"/>
            </a:endParaRPr>
          </a:p>
          <a:p>
            <a:pPr marL="0" indent="0" algn="just">
              <a:buNone/>
            </a:pPr>
            <a:r>
              <a:rPr lang="ky-KG" dirty="0" smtClean="0">
                <a:latin typeface="Times New Roman" panose="02020603050405020304" pitchFamily="18" charset="0"/>
                <a:cs typeface="Times New Roman" panose="02020603050405020304" pitchFamily="18" charset="0"/>
              </a:rPr>
              <a:t>Ошого карабастан белгилей </a:t>
            </a:r>
            <a:r>
              <a:rPr lang="ky-KG" dirty="0">
                <a:latin typeface="Times New Roman" panose="02020603050405020304" pitchFamily="18" charset="0"/>
                <a:cs typeface="Times New Roman" panose="02020603050405020304" pitchFamily="18" charset="0"/>
              </a:rPr>
              <a:t>кетчү нерсе, жогоруда саналып өткөн ыйгарым укуктарды иш жүзүнө ашырууда муниципалдык функционалдык милдеттерди ашыкча жүк катары жергиликтүү өз алдынча башкаруу органдары аткарат.</a:t>
            </a:r>
            <a:endParaRPr lang="ru-RU" dirty="0">
              <a:latin typeface="Times New Roman" panose="02020603050405020304" pitchFamily="18" charset="0"/>
              <a:cs typeface="Times New Roman" panose="02020603050405020304" pitchFamily="18" charset="0"/>
            </a:endParaRPr>
          </a:p>
          <a:p>
            <a:pPr marL="0" indent="0" algn="just">
              <a:buNone/>
            </a:pPr>
            <a:r>
              <a:rPr lang="ky-KG" dirty="0">
                <a:latin typeface="Times New Roman" panose="02020603050405020304" pitchFamily="18" charset="0"/>
                <a:cs typeface="Times New Roman" panose="02020603050405020304" pitchFamily="18" charset="0"/>
              </a:rPr>
              <a:t>Ушуларга </a:t>
            </a:r>
            <a:r>
              <a:rPr lang="ky-KG" dirty="0" smtClean="0">
                <a:latin typeface="Times New Roman" panose="02020603050405020304" pitchFamily="18" charset="0"/>
                <a:cs typeface="Times New Roman" panose="02020603050405020304" pitchFamily="18" charset="0"/>
              </a:rPr>
              <a:t>байланыштуу Мамлекеттик агенттик (ГАМСУМО) аталган министрлик тарабынан жогоруда </a:t>
            </a:r>
            <a:r>
              <a:rPr lang="ky-KG" dirty="0">
                <a:latin typeface="Times New Roman" panose="02020603050405020304" pitchFamily="18" charset="0"/>
                <a:cs typeface="Times New Roman" panose="02020603050405020304" pitchFamily="18" charset="0"/>
              </a:rPr>
              <a:t>саналып өткөн мамлекеттик ыйгарым </a:t>
            </a:r>
            <a:r>
              <a:rPr lang="ky-KG" dirty="0" smtClean="0">
                <a:latin typeface="Times New Roman" panose="02020603050405020304" pitchFamily="18" charset="0"/>
                <a:cs typeface="Times New Roman" panose="02020603050405020304" pitchFamily="18" charset="0"/>
              </a:rPr>
              <a:t>укуктарды өткөрүп берүү боюнча чаралар көрүлүшү керек </a:t>
            </a:r>
            <a:r>
              <a:rPr lang="ky-KG" dirty="0">
                <a:latin typeface="Times New Roman" panose="02020603050405020304" pitchFamily="18" charset="0"/>
                <a:cs typeface="Times New Roman" panose="02020603050405020304" pitchFamily="18" charset="0"/>
              </a:rPr>
              <a:t>деп эсептейт.</a:t>
            </a:r>
            <a:endParaRPr lang="ru-RU" dirty="0"/>
          </a:p>
        </p:txBody>
      </p:sp>
    </p:spTree>
    <p:extLst>
      <p:ext uri="{BB962C8B-B14F-4D97-AF65-F5344CB8AC3E}">
        <p14:creationId xmlns:p14="http://schemas.microsoft.com/office/powerpoint/2010/main" val="11269075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039155"/>
          </a:xfrm>
        </p:spPr>
        <p:txBody>
          <a:bodyPr>
            <a:normAutofit/>
          </a:bodyPr>
          <a:lstStyle/>
          <a:p>
            <a:r>
              <a:rPr lang="ky-KG" sz="2700" b="1" dirty="0">
                <a:latin typeface="Times New Roman" panose="02020603050405020304" pitchFamily="18" charset="0"/>
                <a:cs typeface="Times New Roman" panose="02020603050405020304" pitchFamily="18" charset="0"/>
              </a:rPr>
              <a:t>Кыргыз Республикасынын Өкмөтүнө караштуу </a:t>
            </a:r>
            <a:r>
              <a:rPr lang="ky-KG" sz="2700" b="1" dirty="0" smtClean="0">
                <a:latin typeface="Times New Roman" panose="02020603050405020304" pitchFamily="18" charset="0"/>
                <a:cs typeface="Times New Roman" panose="02020603050405020304" pitchFamily="18" charset="0"/>
              </a:rPr>
              <a:t>Мамлекеттик </a:t>
            </a:r>
            <a:r>
              <a:rPr lang="ky-KG" sz="2700" b="1" dirty="0">
                <a:latin typeface="Times New Roman" panose="02020603050405020304" pitchFamily="18" charset="0"/>
                <a:cs typeface="Times New Roman" panose="02020603050405020304" pitchFamily="18" charset="0"/>
              </a:rPr>
              <a:t>каттоо </a:t>
            </a:r>
            <a:r>
              <a:rPr lang="ky-KG" sz="2700" b="1" dirty="0" smtClean="0">
                <a:latin typeface="Times New Roman" panose="02020603050405020304" pitchFamily="18" charset="0"/>
                <a:cs typeface="Times New Roman" panose="02020603050405020304" pitchFamily="18" charset="0"/>
              </a:rPr>
              <a:t>кызматы</a:t>
            </a:r>
            <a:endParaRPr lang="ru-RU" dirty="0"/>
          </a:p>
        </p:txBody>
      </p:sp>
      <p:sp>
        <p:nvSpPr>
          <p:cNvPr id="3" name="Объект 2"/>
          <p:cNvSpPr>
            <a:spLocks noGrp="1"/>
          </p:cNvSpPr>
          <p:nvPr>
            <p:ph idx="1"/>
          </p:nvPr>
        </p:nvSpPr>
        <p:spPr/>
        <p:txBody>
          <a:bodyPr>
            <a:normAutofit fontScale="85000" lnSpcReduction="10000"/>
          </a:bodyPr>
          <a:lstStyle/>
          <a:p>
            <a:pPr algn="just"/>
            <a:r>
              <a:rPr lang="ky-KG" sz="2800" dirty="0">
                <a:latin typeface="Times New Roman" panose="02020603050405020304" pitchFamily="18" charset="0"/>
                <a:cs typeface="Times New Roman" panose="02020603050405020304" pitchFamily="18" charset="0"/>
              </a:rPr>
              <a:t>Каттоо кызмат берген маалыматтарга ылайык жергиликтүү өз алдынча башкаруу органдарынын ишмердүүлүгүнө функционалдык талдоо жүргүзүлдү. Талдоо көрсөткөндөй 394 айыл аймактары (айыл аймактарынын жалпы санынын 87%ы), ал эми 30%ын жарандык абалдын актыларын каттоонун төрт түрү боюнча иш-чараларды жергиликтүү өз алдынча башкаруунун аткаруу органдары ишке ашырат. </a:t>
            </a:r>
            <a:endParaRPr lang="ru-RU" sz="2800" dirty="0">
              <a:latin typeface="Times New Roman" panose="02020603050405020304" pitchFamily="18" charset="0"/>
              <a:cs typeface="Times New Roman" panose="02020603050405020304" pitchFamily="18" charset="0"/>
            </a:endParaRPr>
          </a:p>
          <a:p>
            <a:pPr algn="just"/>
            <a:r>
              <a:rPr lang="ky-KG" sz="2800" dirty="0" smtClean="0">
                <a:latin typeface="Times New Roman" panose="02020603050405020304" pitchFamily="18" charset="0"/>
                <a:cs typeface="Times New Roman" panose="02020603050405020304" pitchFamily="18" charset="0"/>
              </a:rPr>
              <a:t>Ушуга </a:t>
            </a:r>
            <a:r>
              <a:rPr lang="ky-KG" sz="2800" dirty="0">
                <a:latin typeface="Times New Roman" panose="02020603050405020304" pitchFamily="18" charset="0"/>
                <a:cs typeface="Times New Roman" panose="02020603050405020304" pitchFamily="18" charset="0"/>
              </a:rPr>
              <a:t>байланыштуу 2016-жылы сентябрда калктты каттоо Департаменти жана </a:t>
            </a:r>
            <a:r>
              <a:rPr lang="ky-KG" sz="2800" dirty="0" smtClean="0">
                <a:latin typeface="Times New Roman" panose="02020603050405020304" pitchFamily="18" charset="0"/>
                <a:cs typeface="Times New Roman" panose="02020603050405020304" pitchFamily="18" charset="0"/>
              </a:rPr>
              <a:t>КР Өкмөтүнө </a:t>
            </a:r>
            <a:r>
              <a:rPr lang="ky-KG" sz="2800" dirty="0">
                <a:latin typeface="Times New Roman" panose="02020603050405020304" pitchFamily="18" charset="0"/>
                <a:cs typeface="Times New Roman" panose="02020603050405020304" pitchFamily="18" charset="0"/>
              </a:rPr>
              <a:t>караштуу жарандык абалдын актыларын каттоо </a:t>
            </a:r>
            <a:r>
              <a:rPr lang="ky-KG" sz="2800" dirty="0" smtClean="0">
                <a:latin typeface="Times New Roman" panose="02020603050405020304" pitchFamily="18" charset="0"/>
                <a:cs typeface="Times New Roman" panose="02020603050405020304" pitchFamily="18" charset="0"/>
              </a:rPr>
              <a:t>кызматы (ЗАГС) </a:t>
            </a:r>
            <a:r>
              <a:rPr lang="ky-KG" sz="2800" dirty="0">
                <a:latin typeface="Times New Roman" panose="02020603050405020304" pitchFamily="18" charset="0"/>
                <a:cs typeface="Times New Roman" panose="02020603050405020304" pitchFamily="18" charset="0"/>
              </a:rPr>
              <a:t>жана 394 айыл аймактары менен жогоруда саналып кеткен мамлекеттик ыйгарым укуктарды өткөрүп берүү боюнча келишимдерди </a:t>
            </a:r>
            <a:r>
              <a:rPr lang="ky-KG" sz="2800" dirty="0" smtClean="0">
                <a:latin typeface="Times New Roman" panose="02020603050405020304" pitchFamily="18" charset="0"/>
                <a:cs typeface="Times New Roman" panose="02020603050405020304" pitchFamily="18" charset="0"/>
              </a:rPr>
              <a:t>түзүшкөн.</a:t>
            </a:r>
          </a:p>
          <a:p>
            <a:pPr marL="0" indent="0" algn="just">
              <a:buNone/>
            </a:pPr>
            <a:r>
              <a:rPr lang="ky-KG" dirty="0">
                <a:latin typeface="Times New Roman" panose="02020603050405020304" pitchFamily="18" charset="0"/>
                <a:cs typeface="Times New Roman" panose="02020603050405020304" pitchFamily="18" charset="0"/>
              </a:rPr>
              <a:t>Бирок, </a:t>
            </a:r>
            <a:r>
              <a:rPr lang="ky-KG" dirty="0" smtClean="0">
                <a:latin typeface="Times New Roman" panose="02020603050405020304" pitchFamily="18" charset="0"/>
                <a:cs typeface="Times New Roman" panose="02020603050405020304" pitchFamily="18" charset="0"/>
              </a:rPr>
              <a:t>материалдык-каржылык </a:t>
            </a:r>
            <a:r>
              <a:rPr lang="ky-KG" dirty="0">
                <a:latin typeface="Times New Roman" panose="02020603050405020304" pitchFamily="18" charset="0"/>
                <a:cs typeface="Times New Roman" panose="02020603050405020304" pitchFamily="18" charset="0"/>
              </a:rPr>
              <a:t>камсыздоо маселелер чечилген жок, мыйзамдарга ылайык аталган ыйгарым укуктар өткөрүлүп берилген жок.</a:t>
            </a: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09362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400" b="1" dirty="0">
                <a:latin typeface="Times New Roman" panose="02020603050405020304" pitchFamily="18" charset="0"/>
                <a:cs typeface="Times New Roman" panose="02020603050405020304" pitchFamily="18" charset="0"/>
              </a:rPr>
              <a:t>Кыргыз Республикасынын билим берүү жана илим министрлиги</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40000" lnSpcReduction="20000"/>
          </a:bodyPr>
          <a:lstStyle/>
          <a:p>
            <a:pPr marL="0" indent="0" algn="just">
              <a:buNone/>
            </a:pPr>
            <a:r>
              <a:rPr lang="ky-KG" sz="4500" dirty="0">
                <a:latin typeface="Times New Roman" panose="02020603050405020304" pitchFamily="18" charset="0"/>
                <a:cs typeface="Times New Roman" panose="02020603050405020304" pitchFamily="18" charset="0"/>
              </a:rPr>
              <a:t>Кыргыз Республикасынын “Билим берүү жөнүндө” Мыйзамынын 36-беренесине таянуу менен министрлик билдирет, жергиликтүү өз алдынча башкаруу органдарынын компетенциясына билим берүү тармагына байланыштуу:</a:t>
            </a:r>
            <a:endParaRPr lang="ru-RU" sz="4500" dirty="0">
              <a:latin typeface="Times New Roman" panose="02020603050405020304" pitchFamily="18" charset="0"/>
              <a:cs typeface="Times New Roman" panose="02020603050405020304" pitchFamily="18" charset="0"/>
            </a:endParaRPr>
          </a:p>
          <a:p>
            <a:pPr algn="just"/>
            <a:r>
              <a:rPr lang="ky-KG" sz="4500" dirty="0" smtClean="0">
                <a:latin typeface="Times New Roman" panose="02020603050405020304" pitchFamily="18" charset="0"/>
                <a:cs typeface="Times New Roman" panose="02020603050405020304" pitchFamily="18" charset="0"/>
              </a:rPr>
              <a:t>билим </a:t>
            </a:r>
            <a:r>
              <a:rPr lang="ky-KG" sz="4500" dirty="0">
                <a:latin typeface="Times New Roman" panose="02020603050405020304" pitchFamily="18" charset="0"/>
                <a:cs typeface="Times New Roman" panose="02020603050405020304" pitchFamily="18" charset="0"/>
              </a:rPr>
              <a:t>берүү мекемелеринин тармагын өнүктүрүү жана  жарандардын билим алууга болгон укугун камсыздоо; </a:t>
            </a:r>
            <a:endParaRPr lang="ru-RU" sz="4500" dirty="0">
              <a:latin typeface="Times New Roman" panose="02020603050405020304" pitchFamily="18" charset="0"/>
              <a:cs typeface="Times New Roman" panose="02020603050405020304" pitchFamily="18" charset="0"/>
            </a:endParaRPr>
          </a:p>
          <a:p>
            <a:pPr algn="just"/>
            <a:r>
              <a:rPr lang="ky-KG" sz="4500" dirty="0" smtClean="0">
                <a:latin typeface="Times New Roman" panose="02020603050405020304" pitchFamily="18" charset="0"/>
                <a:cs typeface="Times New Roman" panose="02020603050405020304" pitchFamily="18" charset="0"/>
              </a:rPr>
              <a:t>чарбалык </a:t>
            </a:r>
            <a:r>
              <a:rPr lang="ky-KG" sz="4500" dirty="0">
                <a:latin typeface="Times New Roman" panose="02020603050405020304" pitchFamily="18" charset="0"/>
                <a:cs typeface="Times New Roman" panose="02020603050405020304" pitchFamily="18" charset="0"/>
              </a:rPr>
              <a:t>тейлөөнү ишке ашыруу жана ведомствого караштуу билим берүү мекелерин каржылоо;</a:t>
            </a:r>
            <a:endParaRPr lang="ru-RU" sz="4500" dirty="0">
              <a:latin typeface="Times New Roman" panose="02020603050405020304" pitchFamily="18" charset="0"/>
              <a:cs typeface="Times New Roman" panose="02020603050405020304" pitchFamily="18" charset="0"/>
            </a:endParaRPr>
          </a:p>
          <a:p>
            <a:pPr algn="just"/>
            <a:r>
              <a:rPr lang="ky-KG" sz="4500" dirty="0" smtClean="0">
                <a:latin typeface="Times New Roman" panose="02020603050405020304" pitchFamily="18" charset="0"/>
                <a:cs typeface="Times New Roman" panose="02020603050405020304" pitchFamily="18" charset="0"/>
              </a:rPr>
              <a:t>опека </a:t>
            </a:r>
            <a:r>
              <a:rPr lang="ky-KG" sz="4500" dirty="0">
                <a:latin typeface="Times New Roman" panose="02020603050405020304" pitchFamily="18" charset="0"/>
                <a:cs typeface="Times New Roman" panose="02020603050405020304" pitchFamily="18" charset="0"/>
              </a:rPr>
              <a:t>жана камкордук көрүү жашы жете элек жетим жана ата энесиз калган балдарды камкордукка алуу жана алардын укугун коргоо, балдар үйүнө, мектеп интернаттарга тарбиялоо үчүн үй-бүлөлөргө же багып алууга берүү;</a:t>
            </a:r>
            <a:endParaRPr lang="ru-RU" sz="4500" dirty="0">
              <a:latin typeface="Times New Roman" panose="02020603050405020304" pitchFamily="18" charset="0"/>
              <a:cs typeface="Times New Roman" panose="02020603050405020304" pitchFamily="18" charset="0"/>
            </a:endParaRPr>
          </a:p>
          <a:p>
            <a:pPr algn="just"/>
            <a:r>
              <a:rPr lang="ky-KG" sz="4500" dirty="0" smtClean="0">
                <a:latin typeface="Times New Roman" panose="02020603050405020304" pitchFamily="18" charset="0"/>
                <a:cs typeface="Times New Roman" panose="02020603050405020304" pitchFamily="18" charset="0"/>
              </a:rPr>
              <a:t>айыл </a:t>
            </a:r>
            <a:r>
              <a:rPr lang="ky-KG" sz="4500" dirty="0">
                <a:latin typeface="Times New Roman" panose="02020603050405020304" pitchFamily="18" charset="0"/>
                <a:cs typeface="Times New Roman" panose="02020603050405020304" pitchFamily="18" charset="0"/>
              </a:rPr>
              <a:t>мектептериндеги окуучуларын бекер окуу куралдары менен камсыздоо - өзгөчө  аз камсыз болгон үй-бүлөдөн чыккан  балдарга көңүл буруу;</a:t>
            </a:r>
            <a:endParaRPr lang="ru-RU" sz="4500" dirty="0">
              <a:latin typeface="Times New Roman" panose="02020603050405020304" pitchFamily="18" charset="0"/>
              <a:cs typeface="Times New Roman" panose="02020603050405020304" pitchFamily="18" charset="0"/>
            </a:endParaRPr>
          </a:p>
          <a:p>
            <a:pPr algn="just"/>
            <a:r>
              <a:rPr lang="ky-KG" sz="4500" dirty="0" smtClean="0">
                <a:latin typeface="Times New Roman" panose="02020603050405020304" pitchFamily="18" charset="0"/>
                <a:cs typeface="Times New Roman" panose="02020603050405020304" pitchFamily="18" charset="0"/>
              </a:rPr>
              <a:t>жаштарды </a:t>
            </a:r>
            <a:r>
              <a:rPr lang="ky-KG" sz="4500" dirty="0">
                <a:latin typeface="Times New Roman" panose="02020603050405020304" pitchFamily="18" charset="0"/>
                <a:cs typeface="Times New Roman" panose="02020603050405020304" pitchFamily="18" charset="0"/>
              </a:rPr>
              <a:t>кесипке даярдоо маселелерин координациялоо;</a:t>
            </a:r>
            <a:endParaRPr lang="ru-RU" sz="4500" dirty="0">
              <a:latin typeface="Times New Roman" panose="02020603050405020304" pitchFamily="18" charset="0"/>
              <a:cs typeface="Times New Roman" panose="02020603050405020304" pitchFamily="18" charset="0"/>
            </a:endParaRPr>
          </a:p>
          <a:p>
            <a:pPr algn="just"/>
            <a:r>
              <a:rPr lang="ky-KG" sz="4500" dirty="0" smtClean="0">
                <a:latin typeface="Times New Roman" panose="02020603050405020304" pitchFamily="18" charset="0"/>
                <a:cs typeface="Times New Roman" panose="02020603050405020304" pitchFamily="18" charset="0"/>
              </a:rPr>
              <a:t>мектепке </a:t>
            </a:r>
            <a:r>
              <a:rPr lang="ky-KG" sz="4500" dirty="0">
                <a:latin typeface="Times New Roman" panose="02020603050405020304" pitchFamily="18" charset="0"/>
                <a:cs typeface="Times New Roman" panose="02020603050405020304" pitchFamily="18" charset="0"/>
              </a:rPr>
              <a:t>чейинки жана мектеп жашындагы балдардын системалуу түрдө эсебин алууну ишке ашыруу;</a:t>
            </a:r>
            <a:endParaRPr lang="ru-RU" sz="4500" dirty="0">
              <a:latin typeface="Times New Roman" panose="02020603050405020304" pitchFamily="18" charset="0"/>
              <a:cs typeface="Times New Roman" panose="02020603050405020304" pitchFamily="18" charset="0"/>
            </a:endParaRPr>
          </a:p>
          <a:p>
            <a:pPr algn="just"/>
            <a:r>
              <a:rPr lang="ky-KG" sz="4500" dirty="0" smtClean="0">
                <a:latin typeface="Times New Roman" panose="02020603050405020304" pitchFamily="18" charset="0"/>
                <a:cs typeface="Times New Roman" panose="02020603050405020304" pitchFamily="18" charset="0"/>
              </a:rPr>
              <a:t>иш </a:t>
            </a:r>
            <a:r>
              <a:rPr lang="ky-KG" sz="4500" dirty="0">
                <a:latin typeface="Times New Roman" panose="02020603050405020304" pitchFamily="18" charset="0"/>
                <a:cs typeface="Times New Roman" panose="02020603050405020304" pitchFamily="18" charset="0"/>
              </a:rPr>
              <a:t>жүзүндө жалпы билим берүү мекемелериндеги балдардын жашаган жеринен  аларды ташууну уюштуруу;</a:t>
            </a:r>
            <a:endParaRPr lang="ru-RU" sz="4500" dirty="0">
              <a:latin typeface="Times New Roman" panose="02020603050405020304" pitchFamily="18" charset="0"/>
              <a:cs typeface="Times New Roman" panose="02020603050405020304" pitchFamily="18" charset="0"/>
            </a:endParaRPr>
          </a:p>
          <a:p>
            <a:pPr marL="0" indent="0">
              <a:buNone/>
            </a:pPr>
            <a:r>
              <a:rPr lang="ky-KG" sz="4500" dirty="0" smtClean="0">
                <a:latin typeface="Times New Roman" panose="02020603050405020304" pitchFamily="18" charset="0"/>
                <a:cs typeface="Times New Roman" panose="02020603050405020304" pitchFamily="18" charset="0"/>
              </a:rPr>
              <a:t>Бирок, Кыргыз </a:t>
            </a:r>
            <a:r>
              <a:rPr lang="ky-KG" sz="4500" dirty="0">
                <a:latin typeface="Times New Roman" panose="02020603050405020304" pitchFamily="18" charset="0"/>
                <a:cs typeface="Times New Roman" panose="02020603050405020304" pitchFamily="18" charset="0"/>
              </a:rPr>
              <a:t>Республикасынын “Жергиликтүү өз алдынча башкаруу жөнүндө” Мыйзамга ылайык жогоруда саналган милдеттер жергиликтүү маанидеги маселелерге кирбейт. Мындан башка, бул мыйзам 2003-жылы кабыл алынган жана жергиликтүү тармактагы мыйзамдарга ылайык көрсөтүлгөн эмес. </a:t>
            </a:r>
            <a:endParaRPr lang="ru-RU" sz="45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99805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7102" y="427379"/>
            <a:ext cx="10972800" cy="786907"/>
          </a:xfrm>
        </p:spPr>
        <p:txBody>
          <a:bodyPr/>
          <a:lstStyle/>
          <a:p>
            <a:r>
              <a:rPr lang="ky-KG" dirty="0" smtClean="0"/>
              <a:t> </a:t>
            </a:r>
            <a:endParaRPr lang="ru-RU" dirty="0"/>
          </a:p>
        </p:txBody>
      </p:sp>
      <p:sp>
        <p:nvSpPr>
          <p:cNvPr id="3" name="Объект 2"/>
          <p:cNvSpPr>
            <a:spLocks noGrp="1"/>
          </p:cNvSpPr>
          <p:nvPr>
            <p:ph idx="1"/>
          </p:nvPr>
        </p:nvSpPr>
        <p:spPr/>
        <p:txBody>
          <a:bodyPr>
            <a:normAutofit/>
          </a:bodyPr>
          <a:lstStyle/>
          <a:p>
            <a:endParaRPr lang="ky-KG" dirty="0" smtClean="0"/>
          </a:p>
          <a:p>
            <a:endParaRPr lang="ru-RU" dirty="0"/>
          </a:p>
        </p:txBody>
      </p:sp>
      <p:sp>
        <p:nvSpPr>
          <p:cNvPr id="4" name="Прямоугольник 3"/>
          <p:cNvSpPr/>
          <p:nvPr/>
        </p:nvSpPr>
        <p:spPr>
          <a:xfrm>
            <a:off x="1387364" y="1347952"/>
            <a:ext cx="9932277" cy="6001643"/>
          </a:xfrm>
          <a:prstGeom prst="rect">
            <a:avLst/>
          </a:prstGeom>
        </p:spPr>
        <p:txBody>
          <a:bodyPr wrap="square">
            <a:spAutoFit/>
          </a:bodyPr>
          <a:lstStyle/>
          <a:p>
            <a:pPr algn="just"/>
            <a:r>
              <a:rPr lang="ky-KG" sz="2400" dirty="0">
                <a:latin typeface="Times New Roman" panose="02020603050405020304" pitchFamily="18" charset="0"/>
                <a:cs typeface="Times New Roman" panose="02020603050405020304" pitchFamily="18" charset="0"/>
              </a:rPr>
              <a:t>Шаарларды/ айыл аймактарын өнүктүрүү программаларын иштеп </a:t>
            </a:r>
            <a:r>
              <a:rPr lang="ky-KG" sz="2400" dirty="0" smtClean="0">
                <a:latin typeface="Times New Roman" panose="02020603050405020304" pitchFamily="18" charset="0"/>
                <a:cs typeface="Times New Roman" panose="02020603050405020304" pitchFamily="18" charset="0"/>
              </a:rPr>
              <a:t>чыгуунун практикасы </a:t>
            </a:r>
            <a:r>
              <a:rPr lang="ky-KG" sz="2400" dirty="0">
                <a:latin typeface="Times New Roman" panose="02020603050405020304" pitchFamily="18" charset="0"/>
                <a:cs typeface="Times New Roman" panose="02020603050405020304" pitchFamily="18" charset="0"/>
              </a:rPr>
              <a:t>көпчүлүк деңгээлде, эреже катары, </a:t>
            </a:r>
            <a:r>
              <a:rPr lang="ky-KG" sz="2400" dirty="0" smtClean="0">
                <a:latin typeface="Times New Roman" panose="02020603050405020304" pitchFamily="18" charset="0"/>
                <a:cs typeface="Times New Roman" panose="02020603050405020304" pitchFamily="18" charset="0"/>
              </a:rPr>
              <a:t>учурдагы бюджеттин </a:t>
            </a:r>
            <a:r>
              <a:rPr lang="ky-KG" sz="2400" dirty="0">
                <a:latin typeface="Times New Roman" panose="02020603050405020304" pitchFamily="18" charset="0"/>
                <a:cs typeface="Times New Roman" panose="02020603050405020304" pitchFamily="18" charset="0"/>
              </a:rPr>
              <a:t>алкагында инфратүзүмдүк маселелерди чечүүгө багытталышы керек</a:t>
            </a:r>
            <a:r>
              <a:rPr lang="ky-KG" sz="2400" dirty="0" smtClean="0">
                <a:latin typeface="Times New Roman" panose="02020603050405020304" pitchFamily="18" charset="0"/>
                <a:cs typeface="Times New Roman" panose="02020603050405020304" pitchFamily="18" charset="0"/>
              </a:rPr>
              <a:t>, бирок </a:t>
            </a:r>
            <a:r>
              <a:rPr lang="ky-KG" sz="2400" dirty="0">
                <a:latin typeface="Times New Roman" panose="02020603050405020304" pitchFamily="18" charset="0"/>
                <a:cs typeface="Times New Roman" panose="02020603050405020304" pitchFamily="18" charset="0"/>
              </a:rPr>
              <a:t>жер</a:t>
            </a:r>
            <a:r>
              <a:rPr lang="ky-KG" sz="2400" i="1" dirty="0">
                <a:latin typeface="Times New Roman" panose="02020603050405020304" pitchFamily="18" charset="0"/>
                <a:cs typeface="Times New Roman" panose="02020603050405020304" pitchFamily="18" charset="0"/>
              </a:rPr>
              <a:t>гиликтүү өз алдынча башкаруу органдары тарабынан жергиликтүү жамаатты өнүктүрүүнү камсыз кылган чөйрөлөрдү өнүктүрүүгө тийиштүү көңүл бурулбай калган.</a:t>
            </a:r>
            <a:r>
              <a:rPr lang="ky-KG" sz="2400" dirty="0">
                <a:latin typeface="Times New Roman" panose="02020603050405020304" pitchFamily="18" charset="0"/>
                <a:cs typeface="Times New Roman" panose="02020603050405020304" pitchFamily="18" charset="0"/>
              </a:rPr>
              <a:t> </a:t>
            </a:r>
            <a:endParaRPr lang="ky-KG" sz="2400" dirty="0" smtClean="0">
              <a:latin typeface="Times New Roman" panose="02020603050405020304" pitchFamily="18" charset="0"/>
              <a:cs typeface="Times New Roman" panose="02020603050405020304" pitchFamily="18" charset="0"/>
            </a:endParaRPr>
          </a:p>
          <a:p>
            <a:pPr algn="just"/>
            <a:r>
              <a:rPr lang="ky-KG" sz="2400" dirty="0" smtClean="0">
                <a:latin typeface="Times New Roman" panose="02020603050405020304" pitchFamily="18" charset="0"/>
                <a:cs typeface="Times New Roman" panose="02020603050405020304" pitchFamily="18" charset="0"/>
              </a:rPr>
              <a:t>Пландоодо </a:t>
            </a:r>
            <a:r>
              <a:rPr lang="ky-KG" sz="2400" dirty="0">
                <a:latin typeface="Times New Roman" panose="02020603050405020304" pitchFamily="18" charset="0"/>
                <a:cs typeface="Times New Roman" panose="02020603050405020304" pitchFamily="18" charset="0"/>
              </a:rPr>
              <a:t>жеке жана коммерциялык эмес уюмдар калкка кызмат көрсөтүүдө: суу менен камсыздоодо, сууну бөлүштүрүүдө, таштандыларды чыгарууда ж.б. ЖӨБ органдары менен ийгиликтүү кызматташа ала турган рыноктук экономиканын артыкчылыктары колдонулбайт. </a:t>
            </a:r>
            <a:endParaRPr lang="ky-KG" sz="2400" dirty="0" smtClean="0">
              <a:latin typeface="Times New Roman" panose="02020603050405020304" pitchFamily="18" charset="0"/>
              <a:cs typeface="Times New Roman" panose="02020603050405020304" pitchFamily="18" charset="0"/>
            </a:endParaRPr>
          </a:p>
          <a:p>
            <a:pPr algn="just"/>
            <a:r>
              <a:rPr lang="ky-KG" sz="2400" dirty="0" smtClean="0">
                <a:latin typeface="Times New Roman" panose="02020603050405020304" pitchFamily="18" charset="0"/>
                <a:cs typeface="Times New Roman" panose="02020603050405020304" pitchFamily="18" charset="0"/>
              </a:rPr>
              <a:t>Азыркы </a:t>
            </a:r>
            <a:r>
              <a:rPr lang="ky-KG" sz="2400" dirty="0">
                <a:latin typeface="Times New Roman" panose="02020603050405020304" pitchFamily="18" charset="0"/>
                <a:cs typeface="Times New Roman" panose="02020603050405020304" pitchFamily="18" charset="0"/>
              </a:rPr>
              <a:t>колдонулуп жаткан өнүктүрүү программалары көпчүлүк деңгээлде жергиликтүү бюджеттен каржылоого ишенишет, өнүктүрүүнүн потенциалдуу өнөктөштөрүнүн ресурстары эсепке алынбай калууда</a:t>
            </a:r>
            <a:r>
              <a:rPr lang="ky-KG" sz="2400" b="1" i="1"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a:p>
            <a:pPr algn="just"/>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85988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400" b="1" dirty="0">
                <a:latin typeface="Times New Roman" panose="02020603050405020304" pitchFamily="18" charset="0"/>
                <a:cs typeface="Times New Roman" panose="02020603050405020304" pitchFamily="18" charset="0"/>
              </a:rPr>
              <a:t>Кыргыз Республикасынын билим берүү жана илим министрлиги</a:t>
            </a:r>
            <a:endParaRPr lang="ru-RU" sz="2400" dirty="0"/>
          </a:p>
        </p:txBody>
      </p:sp>
      <p:sp>
        <p:nvSpPr>
          <p:cNvPr id="3" name="Объект 2"/>
          <p:cNvSpPr>
            <a:spLocks noGrp="1"/>
          </p:cNvSpPr>
          <p:nvPr>
            <p:ph idx="1"/>
          </p:nvPr>
        </p:nvSpPr>
        <p:spPr/>
        <p:txBody>
          <a:bodyPr>
            <a:normAutofit fontScale="85000" lnSpcReduction="20000"/>
          </a:bodyPr>
          <a:lstStyle/>
          <a:p>
            <a:pPr algn="just"/>
            <a:r>
              <a:rPr lang="ky-KG" sz="3400" dirty="0" smtClean="0">
                <a:latin typeface="Times New Roman" panose="02020603050405020304" pitchFamily="18" charset="0"/>
                <a:cs typeface="Times New Roman" panose="02020603050405020304" pitchFamily="18" charset="0"/>
              </a:rPr>
              <a:t>КР «Жергиликтүү </a:t>
            </a:r>
            <a:r>
              <a:rPr lang="ky-KG" sz="3400" dirty="0">
                <a:latin typeface="Times New Roman" panose="02020603050405020304" pitchFamily="18" charset="0"/>
                <a:cs typeface="Times New Roman" panose="02020603050405020304" pitchFamily="18" charset="0"/>
              </a:rPr>
              <a:t>өз алдынча башкаруу </a:t>
            </a:r>
            <a:r>
              <a:rPr lang="ky-KG" sz="3400" dirty="0" smtClean="0">
                <a:latin typeface="Times New Roman" panose="02020603050405020304" pitchFamily="18" charset="0"/>
                <a:cs typeface="Times New Roman" panose="02020603050405020304" pitchFamily="18" charset="0"/>
              </a:rPr>
              <a:t>жөнүндө» </a:t>
            </a:r>
            <a:r>
              <a:rPr lang="ky-KG" sz="3400" dirty="0">
                <a:latin typeface="Times New Roman" panose="02020603050405020304" pitchFamily="18" charset="0"/>
                <a:cs typeface="Times New Roman" panose="02020603050405020304" pitchFamily="18" charset="0"/>
              </a:rPr>
              <a:t>Мыйзамынын 20-беренесине ылайык министрлик жалпы билим берүү берүү мекемелеринин имараттарын жана башка объектилерди мектептердин, мектептерге чейинки жана кесиптик билим берүү тармагындагы кызматтарды камсыздоо боюнча жергиликтүү өз алдынча башкаруу органдарына ыйгарым укуктарды өткөрүп бериши мүмкүн.</a:t>
            </a:r>
            <a:endParaRPr lang="ru-RU" sz="3400" dirty="0">
              <a:latin typeface="Times New Roman" panose="02020603050405020304" pitchFamily="18" charset="0"/>
              <a:cs typeface="Times New Roman" panose="02020603050405020304" pitchFamily="18" charset="0"/>
            </a:endParaRPr>
          </a:p>
          <a:p>
            <a:pPr algn="just"/>
            <a:r>
              <a:rPr lang="ky-KG" sz="3400" dirty="0">
                <a:latin typeface="Times New Roman" panose="02020603050405020304" pitchFamily="18" charset="0"/>
                <a:cs typeface="Times New Roman" panose="02020603050405020304" pitchFamily="18" charset="0"/>
              </a:rPr>
              <a:t>Бирок бүгүнкү күндө жалпы билим берүү мекемелеринин объектилеринин 87%ы жана мектепке чейинки мекемелердин 77%ы муниципалдык менчикке тиешелүү. Буга байланыштуу мамлекеттик ыйгарым укуктарды  өткөрүп берүү маселеси бул багытта талаштуу бойдон калат.</a:t>
            </a:r>
            <a:endParaRPr lang="ru-RU" sz="3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977670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400" b="1" dirty="0">
                <a:latin typeface="Times New Roman" panose="02020603050405020304" pitchFamily="18" charset="0"/>
                <a:cs typeface="Times New Roman" panose="02020603050405020304" pitchFamily="18" charset="0"/>
              </a:rPr>
              <a:t>Мамлекеттик ыйгарым</a:t>
            </a:r>
            <a:r>
              <a:rPr lang="ky-KG" sz="2400" b="1" i="1" dirty="0">
                <a:latin typeface="Times New Roman" panose="02020603050405020304" pitchFamily="18" charset="0"/>
                <a:cs typeface="Times New Roman" panose="02020603050405020304" pitchFamily="18" charset="0"/>
              </a:rPr>
              <a:t> </a:t>
            </a:r>
            <a:r>
              <a:rPr lang="ky-KG" sz="2400" b="1" dirty="0">
                <a:latin typeface="Times New Roman" panose="02020603050405020304" pitchFamily="18" charset="0"/>
                <a:cs typeface="Times New Roman" panose="02020603050405020304" pitchFamily="18" charset="0"/>
              </a:rPr>
              <a:t>укуктарды берүү </a:t>
            </a:r>
            <a:r>
              <a:rPr lang="ky-KG" sz="2400" b="1" dirty="0" smtClean="0">
                <a:latin typeface="Times New Roman" panose="02020603050405020304" pitchFamily="18" charset="0"/>
                <a:cs typeface="Times New Roman" panose="02020603050405020304" pitchFamily="18" charset="0"/>
              </a:rPr>
              <a:t>чөйрөсүндө чечилүүчү маселелер</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marL="0" indent="0" algn="just">
              <a:buNone/>
            </a:pPr>
            <a:r>
              <a:rPr lang="ky-KG" dirty="0"/>
              <a:t>1. </a:t>
            </a:r>
            <a:r>
              <a:rPr lang="ky-KG" sz="2800" dirty="0">
                <a:latin typeface="Times New Roman" panose="02020603050405020304" pitchFamily="18" charset="0"/>
                <a:cs typeface="Times New Roman" panose="02020603050405020304" pitchFamily="18" charset="0"/>
              </a:rPr>
              <a:t>Мамлекеттик органдар жана жергиликтүү өз алдынча башкаруу органдарынын ортосунда ыйгарым укуктар жана милдеттери так бөлүштүрүлгөн эмес.</a:t>
            </a:r>
            <a:endParaRPr lang="ru-RU" sz="2800" dirty="0">
              <a:latin typeface="Times New Roman" panose="02020603050405020304" pitchFamily="18" charset="0"/>
              <a:cs typeface="Times New Roman" panose="02020603050405020304" pitchFamily="18" charset="0"/>
            </a:endParaRPr>
          </a:p>
          <a:p>
            <a:pPr marL="0" indent="0" algn="just">
              <a:buNone/>
            </a:pPr>
            <a:r>
              <a:rPr lang="ky-KG" sz="2800" dirty="0">
                <a:latin typeface="Times New Roman" panose="02020603050405020304" pitchFamily="18" charset="0"/>
                <a:cs typeface="Times New Roman" panose="02020603050405020304" pitchFamily="18" charset="0"/>
              </a:rPr>
              <a:t>2. Мамлекеттик укуктарды өткөрүп берүү учурунда максаттуу трансферттерди өткөрүү боюнча мамлекеттик ыйгарым укуктарды аткаруу үчүн жергиликтүү өз алдынча башкаруу органдары кошумча муниципалдык кызматкерлерди ала албайт, Кыргыз Республикасынын Өкмөтүнүн 2011-жылдын 5-августта №451 “Жергиликтүү өз алдынча башкаруунун аткаруу органы штаттык саны жана типтүү тутумун бекитүү жөнүндө” токтому жергиликтүү өз алдынча башкаруу органдарынын штаттык санын чектөө менен бекиткен. </a:t>
            </a: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54982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400" b="1" dirty="0">
                <a:latin typeface="Times New Roman" panose="02020603050405020304" pitchFamily="18" charset="0"/>
                <a:cs typeface="Times New Roman" panose="02020603050405020304" pitchFamily="18" charset="0"/>
              </a:rPr>
              <a:t>Мамлекеттик ыйгарым</a:t>
            </a:r>
            <a:r>
              <a:rPr lang="ky-KG" sz="2400" b="1" i="1" dirty="0">
                <a:latin typeface="Times New Roman" panose="02020603050405020304" pitchFamily="18" charset="0"/>
                <a:cs typeface="Times New Roman" panose="02020603050405020304" pitchFamily="18" charset="0"/>
              </a:rPr>
              <a:t> </a:t>
            </a:r>
            <a:r>
              <a:rPr lang="ky-KG" sz="2400" b="1" dirty="0">
                <a:latin typeface="Times New Roman" panose="02020603050405020304" pitchFamily="18" charset="0"/>
                <a:cs typeface="Times New Roman" panose="02020603050405020304" pitchFamily="18" charset="0"/>
              </a:rPr>
              <a:t>укуктарды берүү чөйрөсүндө чечилүүчү маселелер</a:t>
            </a:r>
            <a:endParaRPr lang="ru-RU" sz="2400" dirty="0"/>
          </a:p>
        </p:txBody>
      </p:sp>
      <p:sp>
        <p:nvSpPr>
          <p:cNvPr id="3" name="Объект 2"/>
          <p:cNvSpPr>
            <a:spLocks noGrp="1"/>
          </p:cNvSpPr>
          <p:nvPr>
            <p:ph idx="1"/>
          </p:nvPr>
        </p:nvSpPr>
        <p:spPr/>
        <p:txBody>
          <a:bodyPr>
            <a:noAutofit/>
          </a:bodyPr>
          <a:lstStyle/>
          <a:p>
            <a:pPr marL="0" indent="0" algn="just">
              <a:buNone/>
            </a:pPr>
            <a:r>
              <a:rPr lang="ky-KG" sz="2000" dirty="0">
                <a:latin typeface="Times New Roman" panose="02020603050405020304" pitchFamily="18" charset="0"/>
                <a:cs typeface="Times New Roman" panose="02020603050405020304" pitchFamily="18" charset="0"/>
              </a:rPr>
              <a:t>3. Айрым мамлекеттик ыйгарым укуктарды берүү үчүн республикалык бюджеттен жергиликтүү бюджеттерге берилүүчү трансферттердин  көлөмүн эсептөөнүн усулу натыйжалуу эмес, бюджеттик каражаттарды натыйжалуу пайдалануу максатында, Кыргыз Республикасынын Өкмөтүнүн 2014-жылдын  19-декабрында №715 “Берилген айрым мамлекеттик ыйгарым укуктарды  ишке ашыруу үчүн республикалык бюджеттен жергиликтүү бюджеттерге берилүүчү трансферттердин көлөмүн эсептөөнүн убактылуу усулу” токтомун жетекчиликке алып, мамлекеттик ыйгарым укуктарды берүүнүн өзгөчөлүгүн эске алуу менен трансферттер көлөмүн эсептөөнү өркүндөтүү керек.</a:t>
            </a:r>
            <a:endParaRPr lang="ru-RU" sz="2000" dirty="0">
              <a:latin typeface="Times New Roman" panose="02020603050405020304" pitchFamily="18" charset="0"/>
              <a:cs typeface="Times New Roman" panose="02020603050405020304" pitchFamily="18" charset="0"/>
            </a:endParaRPr>
          </a:p>
          <a:p>
            <a:pPr marL="0" indent="0" algn="just">
              <a:buNone/>
            </a:pPr>
            <a:r>
              <a:rPr lang="ky-KG" sz="2000" dirty="0">
                <a:latin typeface="Times New Roman" panose="02020603050405020304" pitchFamily="18" charset="0"/>
                <a:cs typeface="Times New Roman" panose="02020603050405020304" pitchFamily="18" charset="0"/>
              </a:rPr>
              <a:t>4. Мамлекеттик ыйгарым укуктарды өткөрүү механизми карата мамлекеттик органдардын жоопкерчилигин күчөтүү керек, ошол эле убакта мамлекеттик органдар түшүнүшү керек, өткөрүп берүү аларга өзүнүн милдеттерин жана ыйгарым укуктарын сапаттуу аткарууга жергиликтүү өз алдынча органдары аркылуу мүмкүнчүлүктөрдү берет, аны менен катар мамлекеттик кызмат жергиликтүү калкка ылайыктуу, кенен-кесир жеткиликтүү болот. Бир катар мамлекеттик органдар өздөрүнүн ыйгарым укуктарын өткөрүп берүүнүн ордуна, жергиликтүү маселелердин тизмесине киргизүүгө аракеттенет</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8272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000" b="1" dirty="0">
                <a:latin typeface="Times New Roman" panose="02020603050405020304" pitchFamily="18" charset="0"/>
                <a:cs typeface="Times New Roman" panose="02020603050405020304" pitchFamily="18" charset="0"/>
              </a:rPr>
              <a:t>Мамлекеттик ыйгарым</a:t>
            </a:r>
            <a:r>
              <a:rPr lang="ky-KG" sz="2000" b="1" i="1" dirty="0">
                <a:latin typeface="Times New Roman" panose="02020603050405020304" pitchFamily="18" charset="0"/>
                <a:cs typeface="Times New Roman" panose="02020603050405020304" pitchFamily="18" charset="0"/>
              </a:rPr>
              <a:t> </a:t>
            </a:r>
            <a:r>
              <a:rPr lang="ky-KG" sz="2000" b="1" dirty="0">
                <a:latin typeface="Times New Roman" panose="02020603050405020304" pitchFamily="18" charset="0"/>
                <a:cs typeface="Times New Roman" panose="02020603050405020304" pitchFamily="18" charset="0"/>
              </a:rPr>
              <a:t>укуктарды берүү чөйрөсүндө чечилүүчү маселелер</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marL="0" indent="0" algn="just">
              <a:buNone/>
            </a:pPr>
            <a:r>
              <a:rPr lang="ky-KG" dirty="0">
                <a:latin typeface="Times New Roman" panose="02020603050405020304" pitchFamily="18" charset="0"/>
                <a:cs typeface="Times New Roman" panose="02020603050405020304" pitchFamily="18" charset="0"/>
              </a:rPr>
              <a:t>7. Тармактык мыйзамдардын ченемдери камтылгандай жергиликтүү өз алдынча башкарууну түйшөлткөн мамлекеттик милдеттер жергиликтүү өз алдынча башкаруу чөйрөсүндө тармактык мыйзамдарга жооп бербейт. Мыйзамдарды жөнгө салуунун мындай ыкмасы мамлекеттик башкаруунун сапаттына жана жеринде көрсөтүлүүчү кызматтарга терс таасирин тийгизет.</a:t>
            </a:r>
            <a:endParaRPr lang="ru-RU" dirty="0">
              <a:latin typeface="Times New Roman" panose="02020603050405020304" pitchFamily="18" charset="0"/>
              <a:cs typeface="Times New Roman" panose="02020603050405020304" pitchFamily="18" charset="0"/>
            </a:endParaRPr>
          </a:p>
          <a:p>
            <a:pPr marL="0" indent="0" algn="just">
              <a:buNone/>
            </a:pPr>
            <a:r>
              <a:rPr lang="ky-KG" dirty="0">
                <a:latin typeface="Times New Roman" panose="02020603050405020304" pitchFamily="18" charset="0"/>
                <a:cs typeface="Times New Roman" panose="02020603050405020304" pitchFamily="18" charset="0"/>
              </a:rPr>
              <a:t>8. Абдан маанилүү бир көйгөй - мамлекеттик органдар өзүнүн тутумундагы жергиликтүү башкарууга карата мамилеси, мамлекеттик органдар жергиликтүү өз алдынча башкаруунун принциптерин сактабаганы. Мамлекеттик органдар жергиликтүү мамлекеттик администрация жетекчилеринен тартып министрликтердин жана ведомство жетекчилерине чейин жергиликтүү өз алдынча башкаруу органдарына карата аткаруучу орган катары мамиле жасап мамлекеттик ыйгарым укуктарды жеринде аткаруучу катары карашат</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44245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000" b="1" dirty="0">
                <a:latin typeface="Times New Roman" panose="02020603050405020304" pitchFamily="18" charset="0"/>
                <a:cs typeface="Times New Roman" panose="02020603050405020304" pitchFamily="18" charset="0"/>
              </a:rPr>
              <a:t>Мамлекеттик ыйгарым</a:t>
            </a:r>
            <a:r>
              <a:rPr lang="ky-KG" sz="2000" b="1" i="1" dirty="0">
                <a:latin typeface="Times New Roman" panose="02020603050405020304" pitchFamily="18" charset="0"/>
                <a:cs typeface="Times New Roman" panose="02020603050405020304" pitchFamily="18" charset="0"/>
              </a:rPr>
              <a:t> </a:t>
            </a:r>
            <a:r>
              <a:rPr lang="ky-KG" sz="2000" b="1" dirty="0">
                <a:latin typeface="Times New Roman" panose="02020603050405020304" pitchFamily="18" charset="0"/>
                <a:cs typeface="Times New Roman" panose="02020603050405020304" pitchFamily="18" charset="0"/>
              </a:rPr>
              <a:t>укуктарды берүү чөйрөсүндө чечилүүчү маселелер</a:t>
            </a:r>
            <a:endParaRPr lang="ru-RU" sz="2000" dirty="0"/>
          </a:p>
        </p:txBody>
      </p:sp>
      <p:sp>
        <p:nvSpPr>
          <p:cNvPr id="3" name="Объект 2"/>
          <p:cNvSpPr>
            <a:spLocks noGrp="1"/>
          </p:cNvSpPr>
          <p:nvPr>
            <p:ph idx="1"/>
          </p:nvPr>
        </p:nvSpPr>
        <p:spPr/>
        <p:txBody>
          <a:bodyPr>
            <a:normAutofit fontScale="77500" lnSpcReduction="20000"/>
          </a:bodyPr>
          <a:lstStyle/>
          <a:p>
            <a:pPr marL="0" indent="0" algn="just">
              <a:buNone/>
            </a:pPr>
            <a:r>
              <a:rPr lang="ky-KG" dirty="0">
                <a:latin typeface="Times New Roman" panose="02020603050405020304" pitchFamily="18" charset="0"/>
                <a:cs typeface="Times New Roman" panose="02020603050405020304" pitchFamily="18" charset="0"/>
              </a:rPr>
              <a:t>9. Жергиликтүү өз алдынча башкаруу органдарынын потенциалын жакшылыкка жоруу керек. Жогоруда саналган себептер жергиликтүү өз алдынча башкаруу органдарынын ишмердүүлүгүнүн натыйжалуулугуна таасир тийгизет. Анын ичинен эмгек акы төлөмүнүн аздыгы. Муниципалдык кызматкердин төмөнкү айлык акысы 6 миң сомдон жана жогоруну түзөт.</a:t>
            </a:r>
            <a:endParaRPr lang="ru-RU" dirty="0">
              <a:latin typeface="Times New Roman" panose="02020603050405020304" pitchFamily="18" charset="0"/>
              <a:cs typeface="Times New Roman" panose="02020603050405020304" pitchFamily="18" charset="0"/>
            </a:endParaRPr>
          </a:p>
          <a:p>
            <a:pPr marL="0" indent="0" algn="just">
              <a:buNone/>
            </a:pPr>
            <a:r>
              <a:rPr lang="ky-KG" dirty="0">
                <a:latin typeface="Times New Roman" panose="02020603050405020304" pitchFamily="18" charset="0"/>
                <a:cs typeface="Times New Roman" panose="02020603050405020304" pitchFamily="18" charset="0"/>
              </a:rPr>
              <a:t>10. Муниципалдык мамлекеттик ыйгарым укуктарды берүүдө көптүгүнөн айыл өкмөтүнүн башчысы инвестицияны тартуу маселеси боюнча укук маселеси боюнча (юристтер), мамлекеттик сатып алуулар маселеси боюнча б.а. адистерди алууга мүмкүнчүлүгү болбойт. Мындай кырдаал жергиликтүү жамааттын кызыкчылыктарын коргоого, жергиликтүү жамааттарга кызматтарды көрсөтүүнүн сапаты, кадрдык потенциалга жана  бүтүндөй жергиликтүү өз алдынча  башкарууну өнүктүрүүгө таасирин тийгизери бышык.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02599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1800" b="1" dirty="0" smtClean="0">
                <a:latin typeface="Times New Roman" panose="02020603050405020304" pitchFamily="18" charset="0"/>
                <a:cs typeface="Times New Roman" panose="02020603050405020304" pitchFamily="18" charset="0"/>
              </a:rPr>
              <a:t>Жүргүзүлгөн </a:t>
            </a:r>
            <a:r>
              <a:rPr lang="ky-KG" sz="1800" b="1" dirty="0">
                <a:latin typeface="Times New Roman" panose="02020603050405020304" pitchFamily="18" charset="0"/>
                <a:cs typeface="Times New Roman" panose="02020603050405020304" pitchFamily="18" charset="0"/>
              </a:rPr>
              <a:t>талдоонун негизинде жана мамлекеттик органдардын маалыматтарында жергиликтүү өз алдынча башкаруу органдарына  мамлекеттик ыйгарым укуктарды берүү боюнча иш-чараларды </a:t>
            </a:r>
            <a:r>
              <a:rPr lang="ky-KG" sz="1800" b="1" dirty="0" smtClean="0">
                <a:latin typeface="Times New Roman" panose="02020603050405020304" pitchFamily="18" charset="0"/>
                <a:cs typeface="Times New Roman" panose="02020603050405020304" pitchFamily="18" charset="0"/>
              </a:rPr>
              <a:t>жүргүзүүнүн этаптары </a:t>
            </a:r>
            <a:endParaRPr lang="ru-RU" sz="1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marL="0" indent="0">
              <a:buNone/>
            </a:pPr>
            <a:r>
              <a:rPr lang="ky-KG" b="1" dirty="0" smtClean="0"/>
              <a:t>Биринчи </a:t>
            </a:r>
            <a:r>
              <a:rPr lang="ky-KG" b="1" dirty="0"/>
              <a:t>этап:</a:t>
            </a:r>
            <a:endParaRPr lang="ru-RU" b="1" dirty="0"/>
          </a:p>
          <a:p>
            <a:pPr algn="just">
              <a:buFont typeface="Wingdings" panose="05000000000000000000" pitchFamily="2" charset="2"/>
              <a:buChar char="q"/>
            </a:pPr>
            <a:r>
              <a:rPr lang="ky-KG" dirty="0" smtClean="0">
                <a:latin typeface="Times New Roman" panose="02020603050405020304" pitchFamily="18" charset="0"/>
                <a:cs typeface="Times New Roman" panose="02020603050405020304" pitchFamily="18" charset="0"/>
              </a:rPr>
              <a:t>пошлин </a:t>
            </a:r>
            <a:r>
              <a:rPr lang="ky-KG" dirty="0">
                <a:latin typeface="Times New Roman" panose="02020603050405020304" pitchFamily="18" charset="0"/>
                <a:cs typeface="Times New Roman" panose="02020603050405020304" pitchFamily="18" charset="0"/>
              </a:rPr>
              <a:t>жыйноону жана камсыздандыруу төлөмдөрдү, ошондой эле салык укуктук мамилелелер чөйрөсүндөгү Кыргыз Республикасынын салык мыйзамдарына ылайык келтирүү (Кыргыз Республикасынын Өкмөтүнө  караштуу Мамлекеттик салык кызматы);</a:t>
            </a:r>
            <a:endParaRPr lang="ru-RU"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ky-KG" dirty="0" smtClean="0">
                <a:latin typeface="Times New Roman" panose="02020603050405020304" pitchFamily="18" charset="0"/>
                <a:cs typeface="Times New Roman" panose="02020603050405020304" pitchFamily="18" charset="0"/>
              </a:rPr>
              <a:t>жарандык </a:t>
            </a:r>
            <a:r>
              <a:rPr lang="ky-KG" dirty="0">
                <a:latin typeface="Times New Roman" panose="02020603050405020304" pitchFamily="18" charset="0"/>
                <a:cs typeface="Times New Roman" panose="02020603050405020304" pitchFamily="18" charset="0"/>
              </a:rPr>
              <a:t>абалдын актыларын мамлекеттик каттоодон туулгандыгы тууралуу, никелешүү жөнүндө, аталыгын жана өлгөндүгү тууралуу өткөрүү</a:t>
            </a:r>
            <a:r>
              <a:rPr lang="ky-KG" b="1" dirty="0">
                <a:latin typeface="Times New Roman" panose="02020603050405020304" pitchFamily="18" charset="0"/>
                <a:cs typeface="Times New Roman" panose="02020603050405020304" pitchFamily="18" charset="0"/>
              </a:rPr>
              <a:t> (</a:t>
            </a:r>
            <a:r>
              <a:rPr lang="ky-KG" dirty="0">
                <a:latin typeface="Times New Roman" panose="02020603050405020304" pitchFamily="18" charset="0"/>
                <a:cs typeface="Times New Roman" panose="02020603050405020304" pitchFamily="18" charset="0"/>
              </a:rPr>
              <a:t>Кыргыз Республикасынын Өкмөтүнө караштуу Мамлекеттик каттоо кызматы);</a:t>
            </a:r>
            <a:endParaRPr lang="ru-RU"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ky-KG" dirty="0" smtClean="0">
                <a:latin typeface="Times New Roman" panose="02020603050405020304" pitchFamily="18" charset="0"/>
                <a:cs typeface="Times New Roman" panose="02020603050405020304" pitchFamily="18" charset="0"/>
              </a:rPr>
              <a:t>жерлерди </a:t>
            </a:r>
            <a:r>
              <a:rPr lang="ky-KG" dirty="0">
                <a:latin typeface="Times New Roman" panose="02020603050405020304" pitchFamily="18" charset="0"/>
                <a:cs typeface="Times New Roman" panose="02020603050405020304" pitchFamily="18" charset="0"/>
              </a:rPr>
              <a:t>башкаруу боюнча Мамлекеттик фондунун айыл чарба жерлерин  ыйгарым укуктарын өткөрүп берүү ( Кыргыз Республикасынын айыл чарба, тамак-аш өнөр жайы жана мелиорация министрлиги);</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1970409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a:latin typeface="Times New Roman" panose="02020603050405020304" pitchFamily="18" charset="0"/>
                <a:cs typeface="Times New Roman" panose="02020603050405020304" pitchFamily="18" charset="0"/>
              </a:rPr>
              <a:t>Экинчи этап:</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20000"/>
          </a:bodyPr>
          <a:lstStyle/>
          <a:p>
            <a:pPr algn="just">
              <a:buFont typeface="Wingdings" panose="05000000000000000000" pitchFamily="2" charset="2"/>
              <a:buChar char="q"/>
            </a:pPr>
            <a:r>
              <a:rPr lang="ky-KG" sz="3100" dirty="0" smtClean="0">
                <a:latin typeface="Times New Roman" panose="02020603050405020304" pitchFamily="18" charset="0"/>
                <a:cs typeface="Times New Roman" panose="02020603050405020304" pitchFamily="18" charset="0"/>
              </a:rPr>
              <a:t>даректүү </a:t>
            </a:r>
            <a:r>
              <a:rPr lang="ky-KG" sz="3100" dirty="0">
                <a:latin typeface="Times New Roman" panose="02020603050405020304" pitchFamily="18" charset="0"/>
                <a:cs typeface="Times New Roman" panose="02020603050405020304" pitchFamily="18" charset="0"/>
              </a:rPr>
              <a:t>социалдык коргоону уюштуруу максатында аз камсыздалган үй-бүлөлөрдү тактоо; айыл жеринде жашаган жакыр үй-бүлөлөрдүн  муктаждыгынын баштапкы баскычын аныктоо, ай сайын жөлөк пул ала турган балалуу үй-бүлөлөрдү тактоо (Кыргыз Республикасынын эмгек жана социалдык өнүктүрүү министрлиги);</a:t>
            </a:r>
            <a:endParaRPr lang="ru-RU" sz="3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ky-KG" sz="3100" dirty="0" smtClean="0">
                <a:latin typeface="Times New Roman" panose="02020603050405020304" pitchFamily="18" charset="0"/>
                <a:cs typeface="Times New Roman" panose="02020603050405020304" pitchFamily="18" charset="0"/>
              </a:rPr>
              <a:t>нотариалдык </a:t>
            </a:r>
            <a:r>
              <a:rPr lang="ky-KG" sz="3100" dirty="0">
                <a:latin typeface="Times New Roman" panose="02020603050405020304" pitchFamily="18" charset="0"/>
                <a:cs typeface="Times New Roman" panose="02020603050405020304" pitchFamily="18" charset="0"/>
              </a:rPr>
              <a:t>аракеттерди ( мураска укуктуулугу жөнүндө күбөлүктү берүүнү) Кыргыз Республикасынын мыйзамдарына ылайык келтирүү (Кыргыз Республикасынын юстиция министрлиги);</a:t>
            </a:r>
            <a:endParaRPr lang="ru-RU" sz="3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ky-KG" sz="3100" dirty="0" smtClean="0">
                <a:latin typeface="Times New Roman" panose="02020603050405020304" pitchFamily="18" charset="0"/>
                <a:cs typeface="Times New Roman" panose="02020603050405020304" pitchFamily="18" charset="0"/>
              </a:rPr>
              <a:t>ветеринарды-санитардык</a:t>
            </a:r>
            <a:r>
              <a:rPr lang="ky-KG" sz="3100" dirty="0">
                <a:latin typeface="Times New Roman" panose="02020603050405020304" pitchFamily="18" charset="0"/>
                <a:cs typeface="Times New Roman" panose="02020603050405020304" pitchFamily="18" charset="0"/>
              </a:rPr>
              <a:t>, эпизоотикалык абалга каршы иш- чаралар жана мал чарбасында селекциялык-асыл тукум иштерин жүргүзүү (Кыргыз Республикасынын Өкмөтүнө караштуу Ветеринардык жана фитосанитардык коопсуздук боюнча мамлекеттик  инспекция)</a:t>
            </a:r>
            <a:endParaRPr lang="ru-RU"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6611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pPr algn="just"/>
            <a:r>
              <a:rPr lang="ky-KG" dirty="0">
                <a:latin typeface="Times New Roman" panose="02020603050405020304" pitchFamily="18" charset="0"/>
                <a:cs typeface="Times New Roman" panose="02020603050405020304" pitchFamily="18" charset="0"/>
              </a:rPr>
              <a:t>Ал эми региондорду өнүктүрүүгө тийиштүү болгон, бекитилген программалык документтер аймактарды өнүктүрүүнү пландоодо жаңы мамилелерди талап кылат. </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Баарынан мурда, социалдык-экономикалык өнүктүрүү программа экономиканы өнүктүрүүгө тийиштүү жергиликтүү бюджеттин кирешелеринин туруктуу өсүшүн </a:t>
            </a:r>
            <a:r>
              <a:rPr lang="ky-KG" dirty="0" smtClean="0">
                <a:latin typeface="Times New Roman" panose="02020603050405020304" pitchFamily="18" charset="0"/>
                <a:cs typeface="Times New Roman" panose="02020603050405020304" pitchFamily="18" charset="0"/>
              </a:rPr>
              <a:t>камсыздайт.</a:t>
            </a:r>
            <a:endParaRPr lang="ru-RU" dirty="0" smtClean="0">
              <a:latin typeface="Times New Roman" panose="02020603050405020304" pitchFamily="18" charset="0"/>
              <a:cs typeface="Times New Roman" panose="02020603050405020304" pitchFamily="18" charset="0"/>
            </a:endParaRPr>
          </a:p>
          <a:p>
            <a:pPr algn="just"/>
            <a:r>
              <a:rPr lang="ky-KG" dirty="0" smtClean="0">
                <a:latin typeface="Times New Roman" panose="02020603050405020304" pitchFamily="18" charset="0"/>
                <a:cs typeface="Times New Roman" panose="02020603050405020304" pitchFamily="18" charset="0"/>
              </a:rPr>
              <a:t>Сунушталып </a:t>
            </a:r>
            <a:r>
              <a:rPr lang="ky-KG" dirty="0">
                <a:latin typeface="Times New Roman" panose="02020603050405020304" pitchFamily="18" charset="0"/>
                <a:cs typeface="Times New Roman" panose="02020603050405020304" pitchFamily="18" charset="0"/>
              </a:rPr>
              <a:t>жаткан усулдук колдонмо пландоодо жаңы мамилелерге </a:t>
            </a:r>
            <a:r>
              <a:rPr lang="ky-KG" dirty="0" smtClean="0">
                <a:latin typeface="Times New Roman" panose="02020603050405020304" pitchFamily="18" charset="0"/>
                <a:cs typeface="Times New Roman" panose="02020603050405020304" pitchFamily="18" charset="0"/>
              </a:rPr>
              <a:t>негизделип, жогоруда </a:t>
            </a:r>
            <a:r>
              <a:rPr lang="ky-KG" dirty="0">
                <a:latin typeface="Times New Roman" panose="02020603050405020304" pitchFamily="18" charset="0"/>
                <a:cs typeface="Times New Roman" panose="02020603050405020304" pitchFamily="18" charset="0"/>
              </a:rPr>
              <a:t>аталган көйгөйлөрдү жана кыйынчылыктарды чечүүгө мүмкүндүк берет.</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1565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a:t>Методикалык колдонмонун укуктук негизи:</a:t>
            </a:r>
            <a:r>
              <a:rPr lang="ru-RU" dirty="0"/>
              <a:t/>
            </a:r>
            <a:br>
              <a:rPr lang="ru-RU" dirty="0"/>
            </a:br>
            <a:endParaRPr lang="ru-RU" dirty="0"/>
          </a:p>
        </p:txBody>
      </p:sp>
      <p:sp>
        <p:nvSpPr>
          <p:cNvPr id="3" name="Объект 2"/>
          <p:cNvSpPr>
            <a:spLocks noGrp="1"/>
          </p:cNvSpPr>
          <p:nvPr>
            <p:ph idx="1"/>
          </p:nvPr>
        </p:nvSpPr>
        <p:spPr/>
        <p:txBody>
          <a:bodyPr>
            <a:normAutofit fontScale="85000" lnSpcReduction="20000"/>
          </a:bodyPr>
          <a:lstStyle/>
          <a:p>
            <a:pPr lvl="0" algn="just"/>
            <a:r>
              <a:rPr lang="ky-KG" dirty="0" smtClean="0">
                <a:latin typeface="Times New Roman" panose="02020603050405020304" pitchFamily="18" charset="0"/>
                <a:cs typeface="Times New Roman" panose="02020603050405020304" pitchFamily="18" charset="0"/>
              </a:rPr>
              <a:t>Кыргыз </a:t>
            </a:r>
            <a:r>
              <a:rPr lang="ky-KG" dirty="0">
                <a:latin typeface="Times New Roman" panose="02020603050405020304" pitchFamily="18" charset="0"/>
                <a:cs typeface="Times New Roman" panose="02020603050405020304" pitchFamily="18" charset="0"/>
              </a:rPr>
              <a:t>Республикасынын </a:t>
            </a:r>
            <a:r>
              <a:rPr lang="ru-RU" dirty="0" err="1">
                <a:latin typeface="Times New Roman" panose="02020603050405020304" pitchFamily="18" charset="0"/>
                <a:cs typeface="Times New Roman" panose="02020603050405020304" pitchFamily="18" charset="0"/>
              </a:rPr>
              <a:t>Конституци</a:t>
            </a:r>
            <a:r>
              <a:rPr lang="ky-KG" dirty="0" smtClean="0">
                <a:latin typeface="Times New Roman" panose="02020603050405020304" pitchFamily="18" charset="0"/>
                <a:cs typeface="Times New Roman" panose="02020603050405020304" pitchFamily="18" charset="0"/>
              </a:rPr>
              <a:t>ясы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Кыргыз Республикасынын </a:t>
            </a:r>
            <a:r>
              <a:rPr lang="ru-RU" dirty="0">
                <a:latin typeface="Times New Roman" panose="02020603050405020304" pitchFamily="18" charset="0"/>
                <a:cs typeface="Times New Roman" panose="02020603050405020304" pitchFamily="18" charset="0"/>
              </a:rPr>
              <a:t>Бюджет</a:t>
            </a:r>
            <a:r>
              <a:rPr lang="ky-KG" dirty="0">
                <a:latin typeface="Times New Roman" panose="02020603050405020304" pitchFamily="18" charset="0"/>
                <a:cs typeface="Times New Roman" panose="02020603050405020304" pitchFamily="18" charset="0"/>
              </a:rPr>
              <a:t>тик</a:t>
            </a:r>
            <a:r>
              <a:rPr lang="ru-RU" dirty="0">
                <a:latin typeface="Times New Roman" panose="02020603050405020304" pitchFamily="18" charset="0"/>
                <a:cs typeface="Times New Roman" panose="02020603050405020304" pitchFamily="18" charset="0"/>
              </a:rPr>
              <a:t> Кодекс</a:t>
            </a:r>
            <a:r>
              <a:rPr lang="ky-KG" dirty="0" smtClean="0">
                <a:latin typeface="Times New Roman" panose="02020603050405020304" pitchFamily="18" charset="0"/>
                <a:cs typeface="Times New Roman" panose="02020603050405020304" pitchFamily="18" charset="0"/>
              </a:rPr>
              <a:t>и</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lvl="0" algn="just"/>
            <a:r>
              <a:rPr lang="ru-RU" dirty="0">
                <a:latin typeface="Times New Roman" panose="02020603050405020304" pitchFamily="18" charset="0"/>
                <a:cs typeface="Times New Roman" panose="02020603050405020304" pitchFamily="18" charset="0"/>
              </a:rPr>
              <a:t>«</a:t>
            </a:r>
            <a:r>
              <a:rPr lang="ky-KG" dirty="0">
                <a:latin typeface="Times New Roman" panose="02020603050405020304" pitchFamily="18" charset="0"/>
                <a:cs typeface="Times New Roman" panose="02020603050405020304" pitchFamily="18" charset="0"/>
              </a:rPr>
              <a:t>Жергиликтүү өз алдынча башкаруу</a:t>
            </a:r>
            <a:r>
              <a:rPr lang="ru-RU" dirty="0">
                <a:latin typeface="Times New Roman" panose="02020603050405020304" pitchFamily="18" charset="0"/>
                <a:cs typeface="Times New Roman" panose="02020603050405020304" pitchFamily="18" charset="0"/>
              </a:rPr>
              <a:t>»</a:t>
            </a:r>
            <a:r>
              <a:rPr lang="ky-KG" dirty="0">
                <a:latin typeface="Times New Roman" panose="02020603050405020304" pitchFamily="18" charset="0"/>
                <a:cs typeface="Times New Roman" panose="02020603050405020304" pitchFamily="18" charset="0"/>
              </a:rPr>
              <a:t> Кыргыз Республикасынын </a:t>
            </a:r>
            <a:r>
              <a:rPr lang="ky-KG" dirty="0" smtClean="0">
                <a:latin typeface="Times New Roman" panose="02020603050405020304" pitchFamily="18" charset="0"/>
                <a:cs typeface="Times New Roman" panose="02020603050405020304" pitchFamily="18" charset="0"/>
              </a:rPr>
              <a:t>Мыйзамы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Кыргыз Республикасынын Өкмөтүнүн 2009-жылдын 4-июлундагы №432 токтому менен бекитилген, Кыргыз Республикасынын социалдык-экономикалык өнүгүүсүнүн мамлекеттик болжолдорун иштеп чыгуу </a:t>
            </a:r>
            <a:r>
              <a:rPr lang="ky-KG" dirty="0" smtClean="0">
                <a:latin typeface="Times New Roman" panose="02020603050405020304" pitchFamily="18" charset="0"/>
                <a:cs typeface="Times New Roman" panose="02020603050405020304" pitchFamily="18" charset="0"/>
              </a:rPr>
              <a:t>тартиби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lvl="0" algn="just"/>
            <a:r>
              <a:rPr lang="ky-KG" dirty="0">
                <a:latin typeface="Times New Roman" panose="02020603050405020304" pitchFamily="18" charset="0"/>
                <a:cs typeface="Times New Roman" panose="02020603050405020304" pitchFamily="18" charset="0"/>
              </a:rPr>
              <a:t>Кыргыз Республикасынын Экономика министрлигинин 2015-жылдын 27-февралындагы №45 буйругу менен бекитилген, Туруктуу өнүктүрүүнү стратегиялык пландоо боюнча методологиялардын</a:t>
            </a:r>
            <a:r>
              <a:rPr lang="ky-KG" dirty="0">
                <a:solidFill>
                  <a:srgbClr val="FF0000"/>
                </a:solidFill>
                <a:latin typeface="Times New Roman" panose="02020603050405020304" pitchFamily="18" charset="0"/>
                <a:cs typeface="Times New Roman" panose="02020603050405020304" pitchFamily="18" charset="0"/>
              </a:rPr>
              <a:t> </a:t>
            </a:r>
            <a:r>
              <a:rPr lang="ky-KG" dirty="0">
                <a:latin typeface="Times New Roman" panose="02020603050405020304" pitchFamily="18" charset="0"/>
                <a:cs typeface="Times New Roman" panose="02020603050405020304" pitchFamily="18" charset="0"/>
              </a:rPr>
              <a:t>ченемдери жана жоболору болуп саналат</a:t>
            </a:r>
            <a:r>
              <a:rPr lang="ru-RU"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253057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smtClean="0">
                <a:latin typeface="Times New Roman" panose="02020603050405020304" pitchFamily="18" charset="0"/>
                <a:cs typeface="Times New Roman" panose="02020603050405020304" pitchFamily="18" charset="0"/>
              </a:rPr>
              <a:t>Усулдук колдонмонун иштеп </a:t>
            </a:r>
            <a:r>
              <a:rPr lang="ky-KG" dirty="0">
                <a:latin typeface="Times New Roman" panose="02020603050405020304" pitchFamily="18" charset="0"/>
                <a:cs typeface="Times New Roman" panose="02020603050405020304" pitchFamily="18" charset="0"/>
              </a:rPr>
              <a:t>чыгуу зарылдыгы</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09600" y="1600201"/>
            <a:ext cx="10972800" cy="4525963"/>
          </a:xfrm>
        </p:spPr>
        <p:txBody>
          <a:bodyPr>
            <a:normAutofit fontScale="55000" lnSpcReduction="20000"/>
          </a:bodyPr>
          <a:lstStyle/>
          <a:p>
            <a:pPr lvl="0" algn="just"/>
            <a:r>
              <a:rPr lang="ky-KG" sz="4800" dirty="0">
                <a:latin typeface="Times New Roman" panose="02020603050405020304" pitchFamily="18" charset="0"/>
                <a:cs typeface="Times New Roman" panose="02020603050405020304" pitchFamily="18" charset="0"/>
              </a:rPr>
              <a:t>Аймактарды өнүктүрүүнү пландоодо долбоордук-максаттык методго өтүү керек, ал </a:t>
            </a:r>
            <a:r>
              <a:rPr lang="ru-RU" sz="4800" dirty="0">
                <a:latin typeface="Times New Roman" panose="02020603050405020304" pitchFamily="18" charset="0"/>
                <a:cs typeface="Times New Roman" panose="02020603050405020304" pitchFamily="18" charset="0"/>
              </a:rPr>
              <a:t>«</a:t>
            </a:r>
            <a:r>
              <a:rPr lang="ky-KG" sz="4800" dirty="0">
                <a:latin typeface="Times New Roman" panose="02020603050405020304" pitchFamily="18" charset="0"/>
                <a:cs typeface="Times New Roman" panose="02020603050405020304" pitchFamily="18" charset="0"/>
              </a:rPr>
              <a:t>учурдагы көйгөйлөрдү чечүү</a:t>
            </a:r>
            <a:r>
              <a:rPr lang="ru-RU" sz="4800" dirty="0">
                <a:latin typeface="Times New Roman" panose="02020603050405020304" pitchFamily="18" charset="0"/>
                <a:cs typeface="Times New Roman" panose="02020603050405020304" pitchFamily="18" charset="0"/>
              </a:rPr>
              <a:t>»</a:t>
            </a:r>
            <a:r>
              <a:rPr lang="ky-KG" sz="4800" dirty="0">
                <a:latin typeface="Times New Roman" panose="02020603050405020304" pitchFamily="18" charset="0"/>
                <a:cs typeface="Times New Roman" panose="02020603050405020304" pitchFamily="18" charset="0"/>
              </a:rPr>
              <a:t> боюнча маселелерден- баарынан мурда жергиликтүү/ региондук экономиканы өнүктүрүү чөйрөсүндө </a:t>
            </a:r>
            <a:r>
              <a:rPr lang="ru-RU" sz="4800" dirty="0">
                <a:latin typeface="Times New Roman" panose="02020603050405020304" pitchFamily="18" charset="0"/>
                <a:cs typeface="Times New Roman" panose="02020603050405020304" pitchFamily="18" charset="0"/>
              </a:rPr>
              <a:t>«</a:t>
            </a:r>
            <a:r>
              <a:rPr lang="ky-KG" sz="4800" dirty="0">
                <a:latin typeface="Times New Roman" panose="02020603050405020304" pitchFamily="18" charset="0"/>
                <a:cs typeface="Times New Roman" panose="02020603050405020304" pitchFamily="18" charset="0"/>
              </a:rPr>
              <a:t>өсүү башаттарын</a:t>
            </a:r>
            <a:r>
              <a:rPr lang="ru-RU" sz="4800" dirty="0">
                <a:latin typeface="Times New Roman" panose="02020603050405020304" pitchFamily="18" charset="0"/>
                <a:cs typeface="Times New Roman" panose="02020603050405020304" pitchFamily="18" charset="0"/>
              </a:rPr>
              <a:t>» </a:t>
            </a:r>
            <a:r>
              <a:rPr lang="ky-KG" sz="4800" dirty="0">
                <a:latin typeface="Times New Roman" panose="02020603050405020304" pitchFamily="18" charset="0"/>
                <a:cs typeface="Times New Roman" panose="02020603050405020304" pitchFamily="18" charset="0"/>
              </a:rPr>
              <a:t>же </a:t>
            </a:r>
            <a:r>
              <a:rPr lang="ru-RU" sz="4800" dirty="0">
                <a:latin typeface="Times New Roman" panose="02020603050405020304" pitchFamily="18" charset="0"/>
                <a:cs typeface="Times New Roman" panose="02020603050405020304" pitchFamily="18" charset="0"/>
              </a:rPr>
              <a:t>«</a:t>
            </a:r>
            <a:r>
              <a:rPr lang="ky-KG" sz="4800" dirty="0">
                <a:latin typeface="Times New Roman" panose="02020603050405020304" pitchFamily="18" charset="0"/>
                <a:cs typeface="Times New Roman" panose="02020603050405020304" pitchFamily="18" charset="0"/>
              </a:rPr>
              <a:t>өнүгүү башаттарын</a:t>
            </a:r>
            <a:r>
              <a:rPr lang="ru-RU" sz="4800" dirty="0">
                <a:latin typeface="Times New Roman" panose="02020603050405020304" pitchFamily="18" charset="0"/>
                <a:cs typeface="Times New Roman" panose="02020603050405020304" pitchFamily="18" charset="0"/>
              </a:rPr>
              <a:t>»</a:t>
            </a:r>
            <a:r>
              <a:rPr lang="ky-KG" sz="4800" dirty="0">
                <a:latin typeface="Times New Roman" panose="02020603050405020304" pitchFamily="18" charset="0"/>
                <a:cs typeface="Times New Roman" panose="02020603050405020304" pitchFamily="18" charset="0"/>
              </a:rPr>
              <a:t> түзүү маселелерине өтүүнү караштырат;</a:t>
            </a:r>
            <a:endParaRPr lang="ru-RU" sz="4800" dirty="0">
              <a:latin typeface="Times New Roman" panose="02020603050405020304" pitchFamily="18" charset="0"/>
              <a:cs typeface="Times New Roman" panose="02020603050405020304" pitchFamily="18" charset="0"/>
            </a:endParaRPr>
          </a:p>
          <a:p>
            <a:pPr lvl="0" algn="just"/>
            <a:r>
              <a:rPr lang="ky-KG" sz="4800" dirty="0">
                <a:latin typeface="Times New Roman" panose="02020603050405020304" pitchFamily="18" charset="0"/>
                <a:cs typeface="Times New Roman" panose="02020603050405020304" pitchFamily="18" charset="0"/>
              </a:rPr>
              <a:t>ЖӨБО пландоонун сунушталуучу системасында СЭӨП негизги аткаруучусу эмес, баарынан мурда өнүктүрүү процессинин координатору жана заказчысы болушат. Буга байланыштуу, ЖӨБО ар түрдүү чөйрөлөрдө: экономикада, маданиятта, спортто, руханий жашоодо жарандардын жашоосунун сапатын жакшыртууга таасирин тийгизген «өнүктүрүү субъекттерин», башкача айтканда адамдарды, уюмдарды түзүү үчүн шарттарды түзүшөт жана аныкташат;  </a:t>
            </a:r>
            <a:endParaRPr lang="ru-RU" sz="4800" dirty="0">
              <a:latin typeface="Times New Roman" panose="02020603050405020304" pitchFamily="18" charset="0"/>
              <a:cs typeface="Times New Roman" panose="02020603050405020304" pitchFamily="18" charset="0"/>
            </a:endParaRPr>
          </a:p>
          <a:p>
            <a:pPr marL="0" lvl="0" indent="0">
              <a:buNone/>
            </a:pPr>
            <a:endParaRPr lang="ru-RU" sz="4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57444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a:latin typeface="Times New Roman" panose="02020603050405020304" pitchFamily="18" charset="0"/>
                <a:cs typeface="Times New Roman" panose="02020603050405020304" pitchFamily="18" charset="0"/>
              </a:rPr>
              <a:t>Усулдук колдонмонун иштеп чыгуу зарылдыгы</a:t>
            </a:r>
            <a:endParaRPr lang="ru-RU" dirty="0"/>
          </a:p>
        </p:txBody>
      </p:sp>
      <p:sp>
        <p:nvSpPr>
          <p:cNvPr id="3" name="Объект 2"/>
          <p:cNvSpPr>
            <a:spLocks noGrp="1"/>
          </p:cNvSpPr>
          <p:nvPr>
            <p:ph idx="1"/>
          </p:nvPr>
        </p:nvSpPr>
        <p:spPr/>
        <p:txBody>
          <a:bodyPr>
            <a:normAutofit fontScale="92500" lnSpcReduction="10000"/>
          </a:bodyPr>
          <a:lstStyle/>
          <a:p>
            <a:pPr lvl="0" algn="just"/>
            <a:r>
              <a:rPr lang="ky-KG" dirty="0">
                <a:latin typeface="Times New Roman" panose="02020603050405020304" pitchFamily="18" charset="0"/>
                <a:cs typeface="Times New Roman" panose="02020603050405020304" pitchFamily="18" charset="0"/>
              </a:rPr>
              <a:t>Сунушталган пландоо системасындагы артыкчылык жергиликтүү өнүктүрүү болууда. ЖӨБО өнүктүрүү субъекттерине жергиликтүү деңгээлде өнүгүү үчүн шарттарды түзүшөт, ошондой эле өнүктүрүү субъекттерин түзүү үчүн чөйрө түзүшөт; </a:t>
            </a:r>
            <a:endParaRPr lang="ru-RU" dirty="0">
              <a:latin typeface="Times New Roman" panose="02020603050405020304" pitchFamily="18" charset="0"/>
              <a:cs typeface="Times New Roman" panose="02020603050405020304" pitchFamily="18" charset="0"/>
            </a:endParaRPr>
          </a:p>
          <a:p>
            <a:pPr algn="just"/>
            <a:r>
              <a:rPr lang="ky-KG" dirty="0">
                <a:latin typeface="Times New Roman" panose="02020603050405020304" pitchFamily="18" charset="0"/>
                <a:cs typeface="Times New Roman" panose="02020603050405020304" pitchFamily="18" charset="0"/>
              </a:rPr>
              <a:t>ЖӨБО милдети: табигый, сырьёлук, адамдык ж.б. бар болгон факторлорду эске алуу менен жергиликтүү өнүктүрүүнүн айрыкча келечектүү чөйрөсү болуп саналат. Болжолдун негизинде шаарды/ айыл аймагын экономикалык өнүктүрүүдө адистешүү түзүлөт;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847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Тема1" id="{AEC61D73-57B2-4976-BF6A-AF42926D1D49}" vid="{B288A3C9-D733-403A-B5F0-AFB638BD2D2C}"/>
    </a:ext>
  </a:extLst>
</a:theme>
</file>

<file path=docProps/app.xml><?xml version="1.0" encoding="utf-8"?>
<Properties xmlns="http://schemas.openxmlformats.org/officeDocument/2006/extended-properties" xmlns:vt="http://schemas.openxmlformats.org/officeDocument/2006/docPropsVTypes">
  <Template>Тема1</Template>
  <TotalTime>331</TotalTime>
  <Words>4443</Words>
  <Application>Microsoft Office PowerPoint</Application>
  <PresentationFormat>Произвольный</PresentationFormat>
  <Paragraphs>225</Paragraphs>
  <Slides>56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56</vt:i4>
      </vt:variant>
    </vt:vector>
  </HeadingPairs>
  <TitlesOfParts>
    <vt:vector size="57" baseType="lpstr">
      <vt:lpstr>Тема1</vt:lpstr>
      <vt:lpstr>Семинардын программасы   Жергиликтүү өз алдынча башкаруу органдарынын  жана муниципалдык кызматтардын ишмердүүлүгүндөгү  актуалдуу маселелер  </vt:lpstr>
      <vt:lpstr>Презентация PowerPoint</vt:lpstr>
      <vt:lpstr>Усулдук колдонмонун бекитилиши </vt:lpstr>
      <vt:lpstr>Презентация PowerPoint</vt:lpstr>
      <vt:lpstr> </vt:lpstr>
      <vt:lpstr>Презентация PowerPoint</vt:lpstr>
      <vt:lpstr>Методикалык колдонмонун укуктук негизи: </vt:lpstr>
      <vt:lpstr>Усулдук колдонмонун иштеп чыгуу зарылдыгы</vt:lpstr>
      <vt:lpstr>Усулдук колдонмонун иштеп чыгуу зарылдыгы</vt:lpstr>
      <vt:lpstr>Усулдук колдонмонун иштеп чыгуу зарылдыгы</vt:lpstr>
      <vt:lpstr>Усулдук колдонмонун иштеп чыгуу зарылдыгы</vt:lpstr>
      <vt:lpstr>Өнүктүрүү программасын иштеп чыгуу боюнча Жумушчу топтун иш-аракеттер планы</vt:lpstr>
      <vt:lpstr>Презентация PowerPoint</vt:lpstr>
      <vt:lpstr>Презентация PowerPoint</vt:lpstr>
      <vt:lpstr>Презентация PowerPoint</vt:lpstr>
      <vt:lpstr>Презентация PowerPoint</vt:lpstr>
      <vt:lpstr>Презентация PowerPoint</vt:lpstr>
      <vt:lpstr>Ыйгарым укуктарды каржылоо</vt:lpstr>
      <vt:lpstr>Кыргыз Республикасынын “Жергиликтүү өз алдынча башкаруу органдарына айрым мамлекеттик ыйгарым укуктарды берүүнүн тартиби жөнүндө” Мыйзамды ишке ашыруу максатында кабыл алынган ченемдик-укуктук актылар: </vt:lpstr>
      <vt:lpstr>Кабыл алынган ченемдик-укуктук актылар:</vt:lpstr>
      <vt:lpstr>Презентация PowerPoint</vt:lpstr>
      <vt:lpstr>Агенттик тарабынан жүргүзүлгөн иш-чаралар</vt:lpstr>
      <vt:lpstr>Агенттик тарабынан жүргүзүлгөн иш-чаралар</vt:lpstr>
      <vt:lpstr>Агенттик тарабынан жүргүзүлгөн иш-чаралар</vt:lpstr>
      <vt:lpstr>Агенттик тарабынан жүргүзүлгөн иш-чаралар</vt:lpstr>
      <vt:lpstr>Агенттик тарабынан жүргүзүлгөн иш-чаралар</vt:lpstr>
      <vt:lpstr>Презентация PowerPoint</vt:lpstr>
      <vt:lpstr>Презентация PowerPoint</vt:lpstr>
      <vt:lpstr>Презентация PowerPoint</vt:lpstr>
      <vt:lpstr>Аналитикалык маалымат </vt:lpstr>
      <vt:lpstr>Презентация PowerPoint</vt:lpstr>
      <vt:lpstr>Презентация PowerPoint</vt:lpstr>
      <vt:lpstr>Презентация PowerPoint</vt:lpstr>
      <vt:lpstr>Презентация PowerPoint</vt:lpstr>
      <vt:lpstr>Презентация PowerPoint</vt:lpstr>
      <vt:lpstr>Чүй облусунун, Чүй районунун, Чүй айыл өкмөтүнүн мисалында</vt:lpstr>
      <vt:lpstr>Презентация PowerPoint</vt:lpstr>
      <vt:lpstr>Шаардык мэрияларында жергиликтүү бюджет каражаттарын каржылоо боюнча</vt:lpstr>
      <vt:lpstr>Презентация PowerPoint</vt:lpstr>
      <vt:lpstr>Балыкчы шаарынын мэриясынын мисалында</vt:lpstr>
      <vt:lpstr>Иш жүзүндө өткөрүлүп берилген айрым ыйгарым укуктар</vt:lpstr>
      <vt:lpstr>Кыргыз Республикасынын Өкмөтүнө караштуу Мамлекеттик салык кызматы </vt:lpstr>
      <vt:lpstr>Кыргыз Республикасынын Коргоо иштери боюнча мамлекеттик комитети</vt:lpstr>
      <vt:lpstr>Кыргыз Республикасынын Өкмөтүнө караштуу  Ветеринардык жана фитосанитардык коопсуздук боюнча мамлекеттик инспекция</vt:lpstr>
      <vt:lpstr>Кыргыз Республикасынын айыл чарба,  тамак-аш өнөр жайы жана мелиорация министрлиги </vt:lpstr>
      <vt:lpstr>Кыргыз Республикасынын эмгек жана социалдык өнүктүрүү министрлиги</vt:lpstr>
      <vt:lpstr>Кыргыз Республикасынын эмгек жана социалдык өнүктүрүү министрлиги</vt:lpstr>
      <vt:lpstr>Кыргыз Республикасынын Өкмөтүнө караштуу Мамлекеттик каттоо кызматы</vt:lpstr>
      <vt:lpstr>Кыргыз Республикасынын билим берүү жана илим министрлиги</vt:lpstr>
      <vt:lpstr>Кыргыз Республикасынын билим берүү жана илим министрлиги</vt:lpstr>
      <vt:lpstr>Мамлекеттик ыйгарым укуктарды берүү чөйрөсүндө чечилүүчү маселелер</vt:lpstr>
      <vt:lpstr>Мамлекеттик ыйгарым укуктарды берүү чөйрөсүндө чечилүүчү маселелер</vt:lpstr>
      <vt:lpstr>Мамлекеттик ыйгарым укуктарды берүү чөйрөсүндө чечилүүчү маселелер</vt:lpstr>
      <vt:lpstr>Мамлекеттик ыйгарым укуктарды берүү чөйрөсүндө чечилүүчү маселелер</vt:lpstr>
      <vt:lpstr>Жүргүзүлгөн талдоонун негизинде жана мамлекеттик органдардын маалыматтарында жергиликтүү өз алдынча башкаруу органдарына  мамлекеттик ыйгарым укуктарды берүү боюнча иш-чараларды жүргүзүүнүн этаптары </vt:lpstr>
      <vt:lpstr>Экинчи этап: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Семинардын программасы   Жергиликтүү өз алдынча башкаруу органдарынын  жана муниципалдык кызматтардын ишмердүүлүгүндөгү  актуалдуу маселелер</dc:title>
  <dc:creator>ADMINKA</dc:creator>
  <cp:lastModifiedBy>Nurzhan</cp:lastModifiedBy>
  <cp:revision>46</cp:revision>
  <dcterms:created xsi:type="dcterms:W3CDTF">2018-10-19T15:37:16Z</dcterms:created>
  <dcterms:modified xsi:type="dcterms:W3CDTF">2018-10-22T03:41:10Z</dcterms:modified>
</cp:coreProperties>
</file>